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Lst>
  <p:notesMasterIdLst>
    <p:notesMasterId r:id="rId48"/>
  </p:notesMasterIdLst>
  <p:sldIdLst>
    <p:sldId id="1674" r:id="rId3"/>
    <p:sldId id="1548" r:id="rId4"/>
    <p:sldId id="1798" r:id="rId5"/>
    <p:sldId id="1947" r:id="rId6"/>
    <p:sldId id="1948" r:id="rId7"/>
    <p:sldId id="1961" r:id="rId8"/>
    <p:sldId id="1949" r:id="rId9"/>
    <p:sldId id="1950" r:id="rId10"/>
    <p:sldId id="1951" r:id="rId11"/>
    <p:sldId id="1952" r:id="rId12"/>
    <p:sldId id="1953" r:id="rId13"/>
    <p:sldId id="1954" r:id="rId14"/>
    <p:sldId id="1955" r:id="rId15"/>
    <p:sldId id="1673" r:id="rId16"/>
    <p:sldId id="1633" r:id="rId17"/>
    <p:sldId id="1634" r:id="rId18"/>
    <p:sldId id="1635" r:id="rId19"/>
    <p:sldId id="1662" r:id="rId20"/>
    <p:sldId id="2585" r:id="rId21"/>
    <p:sldId id="2584" r:id="rId22"/>
    <p:sldId id="2586" r:id="rId23"/>
    <p:sldId id="280" r:id="rId24"/>
    <p:sldId id="1956" r:id="rId25"/>
    <p:sldId id="1801" r:id="rId26"/>
    <p:sldId id="1802" r:id="rId27"/>
    <p:sldId id="1803" r:id="rId28"/>
    <p:sldId id="1804" r:id="rId29"/>
    <p:sldId id="2588" r:id="rId30"/>
    <p:sldId id="2587" r:id="rId31"/>
    <p:sldId id="1957" r:id="rId32"/>
    <p:sldId id="1958" r:id="rId33"/>
    <p:sldId id="1807" r:id="rId34"/>
    <p:sldId id="1808" r:id="rId35"/>
    <p:sldId id="1809" r:id="rId36"/>
    <p:sldId id="1810" r:id="rId37"/>
    <p:sldId id="1960" r:id="rId38"/>
    <p:sldId id="1959" r:id="rId39"/>
    <p:sldId id="1811" r:id="rId40"/>
    <p:sldId id="1618" r:id="rId41"/>
    <p:sldId id="1946" r:id="rId42"/>
    <p:sldId id="1670" r:id="rId43"/>
    <p:sldId id="1671" r:id="rId44"/>
    <p:sldId id="1672" r:id="rId45"/>
    <p:sldId id="292" r:id="rId46"/>
    <p:sldId id="29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A50021"/>
    <a:srgbClr val="835A39"/>
    <a:srgbClr val="91643F"/>
    <a:srgbClr val="A27046"/>
    <a:srgbClr val="A31D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47" autoAdjust="0"/>
  </p:normalViewPr>
  <p:slideViewPr>
    <p:cSldViewPr>
      <p:cViewPr varScale="1">
        <p:scale>
          <a:sx n="99" d="100"/>
          <a:sy n="99" d="100"/>
        </p:scale>
        <p:origin x="948" y="306"/>
      </p:cViewPr>
      <p:guideLst>
        <p:guide orient="horz" pos="2160"/>
        <p:guide pos="3840"/>
      </p:guideLst>
    </p:cSldViewPr>
  </p:slideViewPr>
  <p:outlineViewPr>
    <p:cViewPr>
      <p:scale>
        <a:sx n="33" d="100"/>
        <a:sy n="33" d="100"/>
      </p:scale>
      <p:origin x="54" y="633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C45998-F6EA-49A2-A1EC-8263BB1EC575}" type="datetimeFigureOut">
              <a:rPr lang="en-US" smtClean="0"/>
              <a:t>10/18/2025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E381B2-66CF-4101-8317-0531AEB1D31C}" type="slidenum">
              <a:rPr lang="en-US" smtClean="0"/>
              <a:t>‹#›</a:t>
            </a:fld>
            <a:endParaRPr lang="en-US"/>
          </a:p>
        </p:txBody>
      </p:sp>
    </p:spTree>
    <p:extLst>
      <p:ext uri="{BB962C8B-B14F-4D97-AF65-F5344CB8AC3E}">
        <p14:creationId xmlns:p14="http://schemas.microsoft.com/office/powerpoint/2010/main" val="2543259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Stuart Fain ~ December 8, 2024 (AM)</a:t>
            </a:r>
          </a:p>
          <a:p>
            <a:r>
              <a:rPr lang="en-US" dirty="0"/>
              <a:t>Stuart Fain ~ October 18, 2025 (AM)</a:t>
            </a:r>
          </a:p>
        </p:txBody>
      </p:sp>
      <p:sp>
        <p:nvSpPr>
          <p:cNvPr id="4" name="Slide Number Placeholder 3"/>
          <p:cNvSpPr>
            <a:spLocks noGrp="1"/>
          </p:cNvSpPr>
          <p:nvPr>
            <p:ph type="sldNum" sz="quarter" idx="5"/>
          </p:nvPr>
        </p:nvSpPr>
        <p:spPr/>
        <p:txBody>
          <a:bodyPr/>
          <a:lstStyle/>
          <a:p>
            <a:fld id="{5FE381B2-66CF-4101-8317-0531AEB1D31C}" type="slidenum">
              <a:rPr lang="en-US" smtClean="0"/>
              <a:t>1</a:t>
            </a:fld>
            <a:endParaRPr lang="en-US"/>
          </a:p>
        </p:txBody>
      </p:sp>
    </p:spTree>
    <p:extLst>
      <p:ext uri="{BB962C8B-B14F-4D97-AF65-F5344CB8AC3E}">
        <p14:creationId xmlns:p14="http://schemas.microsoft.com/office/powerpoint/2010/main" val="2214283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A9EE78-BC61-48A3-B71F-BF56EB2414D7}" type="slidenum">
              <a:rPr lang="en-US" smtClean="0"/>
              <a:t>42</a:t>
            </a:fld>
            <a:endParaRPr lang="en-US"/>
          </a:p>
        </p:txBody>
      </p:sp>
    </p:spTree>
    <p:extLst>
      <p:ext uri="{BB962C8B-B14F-4D97-AF65-F5344CB8AC3E}">
        <p14:creationId xmlns:p14="http://schemas.microsoft.com/office/powerpoint/2010/main" val="2480674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A9EE78-BC61-48A3-B71F-BF56EB2414D7}" type="slidenum">
              <a:rPr lang="en-US" smtClean="0"/>
              <a:t>43</a:t>
            </a:fld>
            <a:endParaRPr lang="en-US"/>
          </a:p>
        </p:txBody>
      </p:sp>
    </p:spTree>
    <p:extLst>
      <p:ext uri="{BB962C8B-B14F-4D97-AF65-F5344CB8AC3E}">
        <p14:creationId xmlns:p14="http://schemas.microsoft.com/office/powerpoint/2010/main" val="2244575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A9EE78-BC61-48A3-B71F-BF56EB2414D7}" type="slidenum">
              <a:rPr lang="en-US" smtClean="0"/>
              <a:t>44</a:t>
            </a:fld>
            <a:endParaRPr lang="en-US"/>
          </a:p>
        </p:txBody>
      </p:sp>
    </p:spTree>
    <p:extLst>
      <p:ext uri="{BB962C8B-B14F-4D97-AF65-F5344CB8AC3E}">
        <p14:creationId xmlns:p14="http://schemas.microsoft.com/office/powerpoint/2010/main" val="1411818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A9EE78-BC61-48A3-B71F-BF56EB2414D7}" type="slidenum">
              <a:rPr lang="en-US" smtClean="0"/>
              <a:t>45</a:t>
            </a:fld>
            <a:endParaRPr lang="en-US"/>
          </a:p>
        </p:txBody>
      </p:sp>
    </p:spTree>
    <p:extLst>
      <p:ext uri="{BB962C8B-B14F-4D97-AF65-F5344CB8AC3E}">
        <p14:creationId xmlns:p14="http://schemas.microsoft.com/office/powerpoint/2010/main" val="1475334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37886-9DD8-3373-231D-58749790A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ADDFA1-9B65-51EF-B78B-861B03A850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D54AC-54F2-098C-64D8-5EB4E41A7BAB}"/>
              </a:ext>
            </a:extLst>
          </p:cNvPr>
          <p:cNvSpPr>
            <a:spLocks noGrp="1"/>
          </p:cNvSpPr>
          <p:nvPr>
            <p:ph type="body" idx="1"/>
          </p:nvPr>
        </p:nvSpPr>
        <p:spPr/>
        <p:txBody>
          <a:bodyPr/>
          <a:lstStyle/>
          <a:p>
            <a:r>
              <a:rPr lang="en-US"/>
              <a:t>AI-generated content may be incorrect.
---
Welcome to this executive board meeting focused on reviewing and highlighting our mission activities in Nigeria. We will cover our objectives, key achievements, challenges, and the future outlook for our operations in this vital African country.
Image source: Microsoft 365 content library
</a:t>
            </a:r>
          </a:p>
        </p:txBody>
      </p:sp>
      <p:sp>
        <p:nvSpPr>
          <p:cNvPr id="4" name="Slide Number Placeholder 3">
            <a:extLst>
              <a:ext uri="{FF2B5EF4-FFF2-40B4-BE49-F238E27FC236}">
                <a16:creationId xmlns:a16="http://schemas.microsoft.com/office/drawing/2014/main" id="{8B6072B0-F225-B9BB-FA91-8604BDDED7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1AE9C2-B930-406C-8AD5-E69D3BBE43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4816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D27B6-C46D-7957-AAF2-ABCBA415A6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39A7DC-70F3-2103-68BF-E72D062CB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C3C49-5F1B-0A41-18B8-E72120613F86}"/>
              </a:ext>
            </a:extLst>
          </p:cNvPr>
          <p:cNvSpPr>
            <a:spLocks noGrp="1"/>
          </p:cNvSpPr>
          <p:nvPr>
            <p:ph type="body" idx="1"/>
          </p:nvPr>
        </p:nvSpPr>
        <p:spPr/>
        <p:txBody>
          <a:bodyPr/>
          <a:lstStyle/>
          <a:p>
            <a:r>
              <a:rPr lang="en-US"/>
              <a:t>AI-generated content may be incorrect.
---
Welcome to this executive board meeting focused on reviewing and highlighting our mission activities in Nigeria. We will cover our objectives, key achievements, challenges, and the future outlook for our operations in this vital African country.
Image source: Microsoft 365 content library
</a:t>
            </a:r>
          </a:p>
        </p:txBody>
      </p:sp>
      <p:sp>
        <p:nvSpPr>
          <p:cNvPr id="4" name="Slide Number Placeholder 3">
            <a:extLst>
              <a:ext uri="{FF2B5EF4-FFF2-40B4-BE49-F238E27FC236}">
                <a16:creationId xmlns:a16="http://schemas.microsoft.com/office/drawing/2014/main" id="{5118D673-62C2-A615-5762-D912CA721D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1AE9C2-B930-406C-8AD5-E69D3BBE43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6396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3D662-A487-14C8-26CF-37A5012C6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531C2-9D14-DF62-F8B2-C9CB126AA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5C38DA-8E71-07D7-B36F-8F1573ED3DEC}"/>
              </a:ext>
            </a:extLst>
          </p:cNvPr>
          <p:cNvSpPr>
            <a:spLocks noGrp="1"/>
          </p:cNvSpPr>
          <p:nvPr>
            <p:ph type="body" idx="1"/>
          </p:nvPr>
        </p:nvSpPr>
        <p:spPr/>
        <p:txBody>
          <a:bodyPr/>
          <a:lstStyle/>
          <a:p>
            <a:r>
              <a:rPr lang="en-US"/>
              <a:t>AI-generated content may be incorrect.
---
Welcome to this executive board meeting focused on reviewing and highlighting our mission activities in Nigeria. We will cover our objectives, key achievements, challenges, and the future outlook for our operations in this vital African country.
Image source: Microsoft 365 content library
</a:t>
            </a:r>
          </a:p>
        </p:txBody>
      </p:sp>
      <p:sp>
        <p:nvSpPr>
          <p:cNvPr id="4" name="Slide Number Placeholder 3">
            <a:extLst>
              <a:ext uri="{FF2B5EF4-FFF2-40B4-BE49-F238E27FC236}">
                <a16:creationId xmlns:a16="http://schemas.microsoft.com/office/drawing/2014/main" id="{0268C467-E0D6-DFA6-EF69-48F40D089C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1AE9C2-B930-406C-8AD5-E69D3BBE43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9581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05F02-096B-4EAC-A724-7FE0869F76E6}" type="slidenum">
              <a:rPr lang="en-US" smtClean="0"/>
              <a:pPr/>
              <a:t>22</a:t>
            </a:fld>
            <a:endParaRPr lang="en-US"/>
          </a:p>
        </p:txBody>
      </p:sp>
    </p:spTree>
    <p:extLst>
      <p:ext uri="{BB962C8B-B14F-4D97-AF65-F5344CB8AC3E}">
        <p14:creationId xmlns:p14="http://schemas.microsoft.com/office/powerpoint/2010/main" val="1300662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9A242-DA06-AA20-769D-129452C691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09B02-72D2-BB37-2242-399825F8D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7A46E-C7AF-B66B-61F0-765FA0AD27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43186D-A28F-6ECF-D8E6-41DB760EF919}"/>
              </a:ext>
            </a:extLst>
          </p:cNvPr>
          <p:cNvSpPr>
            <a:spLocks noGrp="1"/>
          </p:cNvSpPr>
          <p:nvPr>
            <p:ph type="sldNum" sz="quarter" idx="5"/>
          </p:nvPr>
        </p:nvSpPr>
        <p:spPr/>
        <p:txBody>
          <a:bodyPr/>
          <a:lstStyle/>
          <a:p>
            <a:fld id="{85A05F02-096B-4EAC-A724-7FE0869F76E6}" type="slidenum">
              <a:rPr lang="en-US" smtClean="0"/>
              <a:pPr/>
              <a:t>23</a:t>
            </a:fld>
            <a:endParaRPr lang="en-US"/>
          </a:p>
        </p:txBody>
      </p:sp>
    </p:spTree>
    <p:extLst>
      <p:ext uri="{BB962C8B-B14F-4D97-AF65-F5344CB8AC3E}">
        <p14:creationId xmlns:p14="http://schemas.microsoft.com/office/powerpoint/2010/main" val="2477294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5C65C-CC25-E0A9-FD16-B29F50C4CF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4EE13-C478-F985-30AE-42F1E6247F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156B4C-587D-7CC5-A30B-F5593130DB3E}"/>
              </a:ext>
            </a:extLst>
          </p:cNvPr>
          <p:cNvSpPr>
            <a:spLocks noGrp="1"/>
          </p:cNvSpPr>
          <p:nvPr>
            <p:ph type="body" idx="1"/>
          </p:nvPr>
        </p:nvSpPr>
        <p:spPr/>
        <p:txBody>
          <a:bodyPr/>
          <a:lstStyle/>
          <a:p>
            <a:r>
              <a:rPr lang="en-US"/>
              <a:t>AI-generated content may be incorrect.
---
Welcome to this executive board meeting focused on reviewing and highlighting our mission activities in Nigeria. We will cover our objectives, key achievements, challenges, and the future outlook for our operations in this vital African country.
Image source: Microsoft 365 content library
</a:t>
            </a:r>
          </a:p>
        </p:txBody>
      </p:sp>
      <p:sp>
        <p:nvSpPr>
          <p:cNvPr id="4" name="Slide Number Placeholder 3">
            <a:extLst>
              <a:ext uri="{FF2B5EF4-FFF2-40B4-BE49-F238E27FC236}">
                <a16:creationId xmlns:a16="http://schemas.microsoft.com/office/drawing/2014/main" id="{0B9C4DFC-5A8F-8BC1-706B-8EC532DDA6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1AE9C2-B930-406C-8AD5-E69D3BBE43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2148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A9EE78-BC61-48A3-B71F-BF56EB2414D7}" type="slidenum">
              <a:rPr lang="en-US" smtClean="0"/>
              <a:t>40</a:t>
            </a:fld>
            <a:endParaRPr lang="en-US"/>
          </a:p>
        </p:txBody>
      </p:sp>
    </p:spTree>
    <p:extLst>
      <p:ext uri="{BB962C8B-B14F-4D97-AF65-F5344CB8AC3E}">
        <p14:creationId xmlns:p14="http://schemas.microsoft.com/office/powerpoint/2010/main" val="2435065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A9EE78-BC61-48A3-B71F-BF56EB2414D7}" type="slidenum">
              <a:rPr lang="en-US" smtClean="0"/>
              <a:t>41</a:t>
            </a:fld>
            <a:endParaRPr lang="en-US"/>
          </a:p>
        </p:txBody>
      </p:sp>
    </p:spTree>
    <p:extLst>
      <p:ext uri="{BB962C8B-B14F-4D97-AF65-F5344CB8AC3E}">
        <p14:creationId xmlns:p14="http://schemas.microsoft.com/office/powerpoint/2010/main" val="4124756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2DC477-071F-488F-B7EC-931AD21B5812}" type="datetimeFigureOut">
              <a:rPr lang="en-US" smtClean="0"/>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95E75-EB2B-44DE-938C-C54E58CFF33E}" type="slidenum">
              <a:rPr lang="en-US" smtClean="0"/>
              <a:t>‹#›</a:t>
            </a:fld>
            <a:endParaRPr lang="en-US"/>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2DC477-071F-488F-B7EC-931AD21B5812}" type="datetimeFigureOut">
              <a:rPr lang="en-US" smtClean="0"/>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95E75-EB2B-44DE-938C-C54E58CFF33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2DC477-071F-488F-B7EC-931AD21B5812}" type="datetimeFigureOut">
              <a:rPr lang="en-US" smtClean="0"/>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95E75-EB2B-44DE-938C-C54E58CFF33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10/18/2025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861365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10/18/2025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88268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10/18/2025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340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10/18/2025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28372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10/18/2025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79975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10/18/2025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240229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10/18/2025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666017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10/18/2025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312058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82DC477-071F-488F-B7EC-931AD21B5812}" type="datetimeFigureOut">
              <a:rPr lang="en-US" smtClean="0"/>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95E75-EB2B-44DE-938C-C54E58CFF33E}"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10/18/2025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615799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10/18/2025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98828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10/18/2025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891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2DC477-071F-488F-B7EC-931AD21B5812}" type="datetimeFigureOut">
              <a:rPr lang="en-US" smtClean="0"/>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95E75-EB2B-44DE-938C-C54E58CFF33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82DC477-071F-488F-B7EC-931AD21B5812}" type="datetimeFigureOut">
              <a:rPr lang="en-US" smtClean="0"/>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95E75-EB2B-44DE-938C-C54E58CFF33E}"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2DC477-071F-488F-B7EC-931AD21B5812}" type="datetimeFigureOut">
              <a:rPr lang="en-US" smtClean="0"/>
              <a:t>10/18/2025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C95E75-EB2B-44DE-938C-C54E58CFF33E}"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2DC477-071F-488F-B7EC-931AD21B5812}" type="datetimeFigureOut">
              <a:rPr lang="en-US" smtClean="0"/>
              <a:t>10/18/2025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C95E75-EB2B-44DE-938C-C54E58CFF33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2DC477-071F-488F-B7EC-931AD21B5812}" type="datetimeFigureOut">
              <a:rPr lang="en-US" smtClean="0"/>
              <a:t>10/18/2025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C95E75-EB2B-44DE-938C-C54E58CFF33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2DC477-071F-488F-B7EC-931AD21B5812}" type="datetimeFigureOut">
              <a:rPr lang="en-US" smtClean="0"/>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95E75-EB2B-44DE-938C-C54E58CFF33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2DC477-071F-488F-B7EC-931AD21B5812}" type="datetimeFigureOut">
              <a:rPr lang="en-US" smtClean="0"/>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95E75-EB2B-44DE-938C-C54E58CFF33E}" type="slidenum">
              <a:rPr lang="en-US" smtClean="0"/>
              <a:t>‹#›</a:t>
            </a:fld>
            <a:endParaRPr lang="en-US"/>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682DC477-071F-488F-B7EC-931AD21B5812}" type="datetimeFigureOut">
              <a:rPr lang="en-US" smtClean="0"/>
              <a:t>10/18/2025</a:t>
            </a:fld>
            <a:endParaRPr lang="en-US"/>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0C95E75-EB2B-44DE-938C-C54E58CFF33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10/18/2025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18595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hemeOverride" Target="../theme/themeOverride1.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hemeOverride" Target="../theme/themeOverride3.xml"/><Relationship Id="rId5" Type="http://schemas.openxmlformats.org/officeDocument/2006/relationships/image" Target="../media/image9.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tudylight.org/desk/?query=mt+10:32&amp;t=kjv&amp;sr=1&amp;l=e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hyperlink" Target="http://studylight.org/desk/?query=mt+10:33&amp;t=kjv&amp;sr=1&amp;l=e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5B0DBE2-EF82-F1FC-E503-82605A6E455C}"/>
              </a:ext>
            </a:extLst>
          </p:cNvPr>
          <p:cNvPicPr>
            <a:picLocks noChangeAspect="1"/>
          </p:cNvPicPr>
          <p:nvPr/>
        </p:nvPicPr>
        <p:blipFill>
          <a:blip r:embed="rId3">
            <a:extLst>
              <a:ext uri="{BEBA8EAE-BF5A-486C-A8C5-ECC9F3942E4B}">
                <a14:imgProps xmlns:a14="http://schemas.microsoft.com/office/drawing/2010/main">
                  <a14:imgLayer r:embed="rId4">
                    <a14:imgEffect>
                      <a14:artisticMosiaicBubbles/>
                    </a14:imgEffect>
                  </a14:imgLayer>
                </a14:imgProps>
              </a:ext>
            </a:extLst>
          </a:blip>
          <a:stretch>
            <a:fillRect/>
          </a:stretch>
        </p:blipFill>
        <p:spPr>
          <a:xfrm>
            <a:off x="6400800" y="1749091"/>
            <a:ext cx="1136896" cy="1245571"/>
          </a:xfrm>
          <a:prstGeom prst="rect">
            <a:avLst/>
          </a:prstGeom>
          <a:effectLst>
            <a:outerShdw blurRad="50800" dir="7500000" algn="ctr" rotWithShape="0">
              <a:srgbClr val="FFCC99"/>
            </a:outerShdw>
          </a:effectLst>
        </p:spPr>
      </p:pic>
      <p:pic>
        <p:nvPicPr>
          <p:cNvPr id="6" name="Picture 5">
            <a:extLst>
              <a:ext uri="{FF2B5EF4-FFF2-40B4-BE49-F238E27FC236}">
                <a16:creationId xmlns:a16="http://schemas.microsoft.com/office/drawing/2014/main" id="{69A53425-04FE-FD1E-0CC1-B34A0BC3E9EC}"/>
              </a:ext>
            </a:extLst>
          </p:cNvPr>
          <p:cNvPicPr>
            <a:picLocks noChangeAspect="1"/>
          </p:cNvPicPr>
          <p:nvPr/>
        </p:nvPicPr>
        <p:blipFill>
          <a:blip r:embed="rId5"/>
          <a:stretch>
            <a:fillRect/>
          </a:stretch>
        </p:blipFill>
        <p:spPr>
          <a:xfrm>
            <a:off x="0" y="0"/>
            <a:ext cx="12192000" cy="6858000"/>
          </a:xfrm>
          <a:prstGeom prst="rect">
            <a:avLst/>
          </a:prstGeom>
        </p:spPr>
      </p:pic>
      <p:sp>
        <p:nvSpPr>
          <p:cNvPr id="3" name="Content Placeholder 2"/>
          <p:cNvSpPr>
            <a:spLocks noGrp="1"/>
          </p:cNvSpPr>
          <p:nvPr>
            <p:ph sz="quarter" idx="13"/>
          </p:nvPr>
        </p:nvSpPr>
        <p:spPr>
          <a:xfrm>
            <a:off x="-76199" y="5233564"/>
            <a:ext cx="6909620" cy="2407924"/>
          </a:xfrm>
        </p:spPr>
        <p:txBody>
          <a:bodyPr anchor="ctr">
            <a:noAutofit/>
          </a:bodyPr>
          <a:lstStyle/>
          <a:p>
            <a:pPr marL="0" indent="0">
              <a:buClr>
                <a:srgbClr val="A379BB">
                  <a:lumMod val="75000"/>
                </a:srgbClr>
              </a:buClr>
              <a:buNone/>
            </a:pPr>
            <a:r>
              <a:rPr lang="en-US" sz="5400" b="1" i="1" dirty="0">
                <a:solidFill>
                  <a:srgbClr val="A31D6A"/>
                </a:solidFill>
                <a:effectLst>
                  <a:outerShdw blurRad="38100" dist="38100" dir="2700000" algn="tl">
                    <a:srgbClr val="000000">
                      <a:alpha val="43137"/>
                    </a:srgbClr>
                  </a:outerShdw>
                </a:effectLst>
              </a:rPr>
              <a:t>II Corinthians 9:1-15</a:t>
            </a:r>
          </a:p>
        </p:txBody>
      </p:sp>
      <p:sp>
        <p:nvSpPr>
          <p:cNvPr id="4" name="Title 3"/>
          <p:cNvSpPr>
            <a:spLocks noGrp="1"/>
          </p:cNvSpPr>
          <p:nvPr>
            <p:ph type="title"/>
          </p:nvPr>
        </p:nvSpPr>
        <p:spPr>
          <a:xfrm>
            <a:off x="-1" y="0"/>
            <a:ext cx="12010008" cy="3520428"/>
          </a:xfrm>
        </p:spPr>
        <p:txBody>
          <a:bodyPr/>
          <a:lstStyle/>
          <a:p>
            <a:pPr marL="0" indent="0" algn="l">
              <a:buNone/>
            </a:pPr>
            <a:r>
              <a:rPr lang="en-US" sz="8000" i="1" dirty="0">
                <a:solidFill>
                  <a:srgbClr val="A31D6A"/>
                </a:solidFill>
                <a:effectLst>
                  <a:outerShdw blurRad="38100" dist="38100" dir="2700000" algn="tl">
                    <a:srgbClr val="000000">
                      <a:alpha val="43137"/>
                    </a:srgbClr>
                  </a:outerShdw>
                  <a:reflection blurRad="6350" stA="55000" endA="300" endPos="45500" dir="5400000" sy="-100000" algn="bl" rotWithShape="0"/>
                </a:effectLst>
              </a:rPr>
              <a:t>The Gift Too Wonderful for Words!</a:t>
            </a:r>
            <a:endParaRPr lang="en-US" sz="8000" i="1" cap="all" dirty="0">
              <a:solidFill>
                <a:srgbClr val="A50021"/>
              </a:solidFill>
              <a:effectLst>
                <a:outerShdw blurRad="38100" dist="38100" dir="2700000" algn="tl">
                  <a:srgbClr val="000000">
                    <a:alpha val="43137"/>
                  </a:srgbClr>
                </a:outerShdw>
                <a:reflection blurRad="12700" stA="48000" endA="300" endPos="55000" dir="5400000" sy="-90000" algn="bl" rotWithShape="0"/>
              </a:effectLst>
              <a:latin typeface="Franklin Gothic Medium"/>
            </a:endParaRPr>
          </a:p>
        </p:txBody>
      </p:sp>
      <p:pic>
        <p:nvPicPr>
          <p:cNvPr id="2" name="Picture 1">
            <a:extLst>
              <a:ext uri="{FF2B5EF4-FFF2-40B4-BE49-F238E27FC236}">
                <a16:creationId xmlns:a16="http://schemas.microsoft.com/office/drawing/2014/main" id="{7FCB83A2-E79E-8FEF-3D94-682F8BAEAE15}"/>
              </a:ext>
            </a:extLst>
          </p:cNvPr>
          <p:cNvPicPr>
            <a:picLocks noChangeAspect="1"/>
          </p:cNvPicPr>
          <p:nvPr/>
        </p:nvPicPr>
        <p:blipFill>
          <a:blip r:embed="rId6"/>
          <a:stretch>
            <a:fillRect/>
          </a:stretch>
        </p:blipFill>
        <p:spPr>
          <a:xfrm>
            <a:off x="10225113" y="1557044"/>
            <a:ext cx="1976719" cy="1629663"/>
          </a:xfrm>
          <a:prstGeom prst="rect">
            <a:avLst/>
          </a:prstGeom>
        </p:spPr>
      </p:pic>
      <p:sp>
        <p:nvSpPr>
          <p:cNvPr id="5" name="Title 1">
            <a:extLst>
              <a:ext uri="{FF2B5EF4-FFF2-40B4-BE49-F238E27FC236}">
                <a16:creationId xmlns:a16="http://schemas.microsoft.com/office/drawing/2014/main" id="{BB540D27-2E3B-CAB6-DC91-7C1D3A3A3CCD}"/>
              </a:ext>
            </a:extLst>
          </p:cNvPr>
          <p:cNvSpPr txBox="1">
            <a:spLocks/>
          </p:cNvSpPr>
          <p:nvPr/>
        </p:nvSpPr>
        <p:spPr>
          <a:xfrm>
            <a:off x="6858002" y="1611269"/>
            <a:ext cx="4393662" cy="2270464"/>
          </a:xfrm>
          <a:prstGeom prst="rect">
            <a:avLst/>
          </a:prstGeom>
          <a:effectLst/>
        </p:spPr>
        <p:txBody>
          <a:bodyPr vert="horz" lIns="91440" tIns="45720" rIns="91440" bIns="45720" rtlCol="0" anchor="t" anchorCtr="0">
            <a:normAutofit fontScale="975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US" sz="9600" kern="10" dirty="0">
                <a:ln w="9525">
                  <a:solidFill>
                    <a:schemeClr val="tx2"/>
                  </a:solidFill>
                  <a:miter lim="800000"/>
                  <a:headEnd/>
                  <a:tailEnd/>
                </a:ln>
                <a:solidFill>
                  <a:srgbClr val="00B050"/>
                </a:solidFill>
                <a:effectLst>
                  <a:outerShdw sy="50000" kx="2453608" rotWithShape="0">
                    <a:srgbClr val="868686"/>
                  </a:outerShdw>
                </a:effectLst>
                <a:latin typeface="Impact"/>
              </a:rPr>
              <a:t>AFRI</a:t>
            </a:r>
            <a:endParaRPr lang="en-US" sz="8800" dirty="0"/>
          </a:p>
        </p:txBody>
      </p:sp>
      <p:sp>
        <p:nvSpPr>
          <p:cNvPr id="9" name="Rectangle 3">
            <a:extLst>
              <a:ext uri="{FF2B5EF4-FFF2-40B4-BE49-F238E27FC236}">
                <a16:creationId xmlns:a16="http://schemas.microsoft.com/office/drawing/2014/main" id="{BE8BBC68-2617-A4AD-59CE-ADAAF0695D85}"/>
              </a:ext>
            </a:extLst>
          </p:cNvPr>
          <p:cNvSpPr>
            <a:spLocks noChangeArrowheads="1"/>
          </p:cNvSpPr>
          <p:nvPr/>
        </p:nvSpPr>
        <p:spPr bwMode="auto">
          <a:xfrm>
            <a:off x="-181993" y="38633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CFB51E01-8E56-5C4A-2FED-6021A5B1AE44}"/>
              </a:ext>
            </a:extLst>
          </p:cNvPr>
          <p:cNvSpPr txBox="1"/>
          <p:nvPr/>
        </p:nvSpPr>
        <p:spPr>
          <a:xfrm>
            <a:off x="0" y="4219718"/>
            <a:ext cx="6095999" cy="1938992"/>
          </a:xfrm>
          <a:prstGeom prst="rect">
            <a:avLst/>
          </a:prstGeom>
          <a:noFill/>
        </p:spPr>
        <p:txBody>
          <a:bodyPr wrap="square" rtlCol="0">
            <a:spAutoFit/>
          </a:bodyPr>
          <a:lstStyle/>
          <a:p>
            <a:r>
              <a:rPr lang="en-US" sz="6000" b="1" dirty="0">
                <a:ln w="9525" cap="flat" cmpd="sng" algn="ctr">
                  <a:solidFill>
                    <a:srgbClr val="FFFFFF"/>
                  </a:solidFill>
                  <a:prstDash val="solid"/>
                  <a:round/>
                </a:ln>
                <a:solidFill>
                  <a:schemeClr val="accent6">
                    <a:lumMod val="75000"/>
                  </a:schemeClr>
                </a:solidFill>
                <a:effectLst>
                  <a:outerShdw blurRad="12700" dist="38100" dir="2700000" algn="tl">
                    <a:schemeClr val="bg1">
                      <a:lumMod val="50000"/>
                    </a:schemeClr>
                  </a:outerShdw>
                </a:effectLst>
                <a:latin typeface="Times New Roman" panose="02020603050405020304" pitchFamily="18" charset="0"/>
                <a:ea typeface="Aptos" panose="020B0004020202020204" pitchFamily="34" charset="0"/>
              </a:rPr>
              <a:t>Guyana Missions For Christ</a:t>
            </a:r>
            <a:endParaRPr lang="en-US" sz="6000" dirty="0">
              <a:solidFill>
                <a:schemeClr val="accent6">
                  <a:lumMod val="75000"/>
                </a:schemeClr>
              </a:solidFill>
            </a:endParaRPr>
          </a:p>
        </p:txBody>
      </p:sp>
      <p:sp>
        <p:nvSpPr>
          <p:cNvPr id="10" name="Rectangle 4">
            <a:extLst>
              <a:ext uri="{FF2B5EF4-FFF2-40B4-BE49-F238E27FC236}">
                <a16:creationId xmlns:a16="http://schemas.microsoft.com/office/drawing/2014/main" id="{A5D865B5-F8DF-577D-D93A-DFB4592A6A46}"/>
              </a:ext>
            </a:extLst>
          </p:cNvPr>
          <p:cNvSpPr>
            <a:spLocks noChangeArrowheads="1"/>
          </p:cNvSpPr>
          <p:nvPr/>
        </p:nvSpPr>
        <p:spPr bwMode="auto">
          <a:xfrm>
            <a:off x="5181600" y="4433345"/>
            <a:ext cx="784860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5400" b="1" dirty="0">
                <a:solidFill>
                  <a:srgbClr val="0070C0"/>
                </a:solidFill>
                <a:effectLst>
                  <a:outerShdw blurRad="38100" dist="38100" dir="2700000" algn="tl">
                    <a:srgbClr val="000000">
                      <a:alpha val="43137"/>
                    </a:srgbClr>
                  </a:outerShdw>
                </a:effectLst>
                <a:latin typeface="Broadway" panose="04040905080B02020502" pitchFamily="82" charset="0"/>
                <a:ea typeface="Aptos" panose="020B0004020202020204" pitchFamily="34" charset="0"/>
                <a:cs typeface="Times New Roman" panose="02020603050405020304" pitchFamily="18" charset="0"/>
              </a:rPr>
              <a:t>Skip – A - Meal</a:t>
            </a:r>
            <a:r>
              <a:rPr kumimoji="0" lang="en-US" altLang="en-US" sz="5400" b="1" i="0" u="none" strike="noStrike" cap="none" normalizeH="0" baseline="0" dirty="0">
                <a:ln>
                  <a:noFill/>
                </a:ln>
                <a:solidFill>
                  <a:srgbClr val="0070C0"/>
                </a:solidFill>
                <a:effectLst>
                  <a:outerShdw blurRad="38100" dist="38100" dir="2700000" algn="tl">
                    <a:srgbClr val="000000">
                      <a:alpha val="43137"/>
                    </a:srgbClr>
                  </a:outerShdw>
                </a:effectLst>
                <a:latin typeface="Broadway" panose="04040905080B02020502" pitchFamily="82" charset="0"/>
                <a:ea typeface="Aptos" panose="020B0004020202020204" pitchFamily="34"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4400" b="1" dirty="0">
                <a:solidFill>
                  <a:srgbClr val="0070C0"/>
                </a:solidFill>
                <a:effectLst>
                  <a:outerShdw blurRad="38100" dist="38100" dir="2700000" algn="tl">
                    <a:srgbClr val="000000">
                      <a:alpha val="43137"/>
                    </a:srgbClr>
                  </a:outerShdw>
                </a:effectLst>
                <a:latin typeface="Broadway" panose="04040905080B02020502" pitchFamily="82" charset="0"/>
                <a:ea typeface="Aptos" panose="020B0004020202020204" pitchFamily="34" charset="0"/>
                <a:cs typeface="Times New Roman" panose="02020603050405020304" pitchFamily="18" charset="0"/>
              </a:rPr>
              <a:t>North Haiti Mission</a:t>
            </a:r>
            <a:endParaRPr kumimoji="0" lang="en-US" altLang="en-US" sz="3200" b="0" i="0" u="none" strike="noStrike" cap="none" normalizeH="0" baseline="0" dirty="0">
              <a:ln>
                <a:noFill/>
              </a:ln>
              <a:solidFill>
                <a:srgbClr val="0070C0"/>
              </a:solidFill>
              <a:effectLst>
                <a:outerShdw blurRad="38100" dist="38100" dir="2700000" algn="tl">
                  <a:srgbClr val="000000">
                    <a:alpha val="43137"/>
                  </a:srgbClr>
                </a:outerShdw>
              </a:effectLst>
              <a:latin typeface="Broadway" panose="04040905080B02020502" pitchFamily="82" charset="0"/>
            </a:endParaRPr>
          </a:p>
        </p:txBody>
      </p:sp>
    </p:spTree>
    <p:extLst>
      <p:ext uri="{BB962C8B-B14F-4D97-AF65-F5344CB8AC3E}">
        <p14:creationId xmlns:p14="http://schemas.microsoft.com/office/powerpoint/2010/main" val="15985151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par>
                          <p:cTn id="8" fill="hold">
                            <p:stCondLst>
                              <p:cond delay="1500"/>
                            </p:stCondLst>
                            <p:childTnLst>
                              <p:par>
                                <p:cTn id="9" presetID="26" presetClass="emph" presetSubtype="0" fill="hold" grpId="1" nodeType="afterEffect">
                                  <p:stCondLst>
                                    <p:cond delay="500"/>
                                  </p:stCondLst>
                                  <p:childTnLst>
                                    <p:animEffect transition="out" filter="fade">
                                      <p:cBhvr>
                                        <p:cTn id="10" dur="1000" tmFilter="0, 0; .2, .5; .8, .5; 1, 0"/>
                                        <p:tgtEl>
                                          <p:spTgt spid="4"/>
                                        </p:tgtEl>
                                      </p:cBhvr>
                                    </p:animEffect>
                                    <p:animScale>
                                      <p:cBhvr>
                                        <p:cTn id="11" dur="500" autoRev="1" fill="hold"/>
                                        <p:tgtEl>
                                          <p:spTgt spid="4"/>
                                        </p:tgtEl>
                                      </p:cBhvr>
                                      <p:by x="105000" y="105000"/>
                                    </p:animScale>
                                  </p:childTnLst>
                                </p:cTn>
                              </p:par>
                            </p:childTnLst>
                          </p:cTn>
                        </p:par>
                        <p:par>
                          <p:cTn id="12" fill="hold">
                            <p:stCondLst>
                              <p:cond delay="3000"/>
                            </p:stCondLst>
                            <p:childTnLst>
                              <p:par>
                                <p:cTn id="13" presetID="26" presetClass="emph" presetSubtype="0" fill="hold" grpId="2" nodeType="afterEffect">
                                  <p:stCondLst>
                                    <p:cond delay="500"/>
                                  </p:stCondLst>
                                  <p:childTnLst>
                                    <p:animEffect transition="out" filter="fade">
                                      <p:cBhvr>
                                        <p:cTn id="14" dur="1000" tmFilter="0, 0; .2, .5; .8, .5; 1, 0"/>
                                        <p:tgtEl>
                                          <p:spTgt spid="4"/>
                                        </p:tgtEl>
                                      </p:cBhvr>
                                    </p:animEffect>
                                    <p:animScale>
                                      <p:cBhvr>
                                        <p:cTn id="15" dur="500" autoRev="1" fill="hold"/>
                                        <p:tgtEl>
                                          <p:spTgt spid="4"/>
                                        </p:tgtEl>
                                      </p:cBhvr>
                                      <p:by x="105000" y="105000"/>
                                    </p:animScale>
                                  </p:childTnLst>
                                </p:cTn>
                              </p:par>
                            </p:childTnLst>
                          </p:cTn>
                        </p:par>
                        <p:par>
                          <p:cTn id="16" fill="hold">
                            <p:stCondLst>
                              <p:cond delay="4500"/>
                            </p:stCondLst>
                            <p:childTnLst>
                              <p:par>
                                <p:cTn id="17" presetID="26" presetClass="emph" presetSubtype="0" fill="hold" grpId="3" nodeType="afterEffect">
                                  <p:stCondLst>
                                    <p:cond delay="500"/>
                                  </p:stCondLst>
                                  <p:childTnLst>
                                    <p:animEffect transition="out" filter="fade">
                                      <p:cBhvr>
                                        <p:cTn id="18" dur="1000" tmFilter="0, 0; .2, .5; .8, .5; 1, 0"/>
                                        <p:tgtEl>
                                          <p:spTgt spid="4"/>
                                        </p:tgtEl>
                                      </p:cBhvr>
                                    </p:animEffect>
                                    <p:animScale>
                                      <p:cBhvr>
                                        <p:cTn id="19" dur="500" autoRev="1" fill="hold"/>
                                        <p:tgtEl>
                                          <p:spTgt spid="4"/>
                                        </p:tgtEl>
                                      </p:cBhvr>
                                      <p:by x="105000" y="105000"/>
                                    </p:animScale>
                                  </p:childTnLst>
                                </p:cTn>
                              </p:par>
                            </p:childTnLst>
                          </p:cTn>
                        </p:par>
                        <p:par>
                          <p:cTn id="20" fill="hold">
                            <p:stCondLst>
                              <p:cond delay="6000"/>
                            </p:stCondLst>
                            <p:childTnLst>
                              <p:par>
                                <p:cTn id="21" presetID="26" presetClass="emph" presetSubtype="0" fill="hold" grpId="4" nodeType="afterEffect">
                                  <p:stCondLst>
                                    <p:cond delay="750"/>
                                  </p:stCondLst>
                                  <p:childTnLst>
                                    <p:animEffect transition="out" filter="fade">
                                      <p:cBhvr>
                                        <p:cTn id="22" dur="1000" tmFilter="0, 0; .2, .5; .8, .5; 1, 0"/>
                                        <p:tgtEl>
                                          <p:spTgt spid="4"/>
                                        </p:tgtEl>
                                      </p:cBhvr>
                                    </p:animEffect>
                                    <p:animScale>
                                      <p:cBhvr>
                                        <p:cTn id="23" dur="500" autoRev="1" fill="hold"/>
                                        <p:tgtEl>
                                          <p:spTgt spid="4"/>
                                        </p:tgtEl>
                                      </p:cBhvr>
                                      <p:by x="105000" y="105000"/>
                                    </p:animScale>
                                  </p:childTnLst>
                                </p:cTn>
                              </p:par>
                            </p:childTnLst>
                          </p:cTn>
                        </p:par>
                        <p:par>
                          <p:cTn id="24" fill="hold">
                            <p:stCondLst>
                              <p:cond delay="7750"/>
                            </p:stCondLst>
                            <p:childTnLst>
                              <p:par>
                                <p:cTn id="25" presetID="26" presetClass="emph" presetSubtype="0" fill="hold" grpId="5" nodeType="afterEffect">
                                  <p:stCondLst>
                                    <p:cond delay="750"/>
                                  </p:stCondLst>
                                  <p:childTnLst>
                                    <p:animEffect transition="out" filter="fade">
                                      <p:cBhvr>
                                        <p:cTn id="26" dur="1000" tmFilter="0, 0; .2, .5; .8, .5; 1, 0"/>
                                        <p:tgtEl>
                                          <p:spTgt spid="4"/>
                                        </p:tgtEl>
                                      </p:cBhvr>
                                    </p:animEffect>
                                    <p:animScale>
                                      <p:cBhvr>
                                        <p:cTn id="27" dur="500" autoRev="1" fill="hold"/>
                                        <p:tgtEl>
                                          <p:spTgt spid="4"/>
                                        </p:tgtEl>
                                      </p:cBhvr>
                                      <p:by x="105000" y="105000"/>
                                    </p:animScale>
                                  </p:childTnLst>
                                </p:cTn>
                              </p:par>
                            </p:childTnLst>
                          </p:cTn>
                        </p:par>
                        <p:par>
                          <p:cTn id="28" fill="hold">
                            <p:stCondLst>
                              <p:cond delay="9500"/>
                            </p:stCondLst>
                            <p:childTnLst>
                              <p:par>
                                <p:cTn id="29" presetID="26" presetClass="emph" presetSubtype="0" fill="hold" grpId="6" nodeType="afterEffect">
                                  <p:stCondLst>
                                    <p:cond delay="750"/>
                                  </p:stCondLst>
                                  <p:childTnLst>
                                    <p:animEffect transition="out" filter="fade">
                                      <p:cBhvr>
                                        <p:cTn id="30" dur="1000" tmFilter="0, 0; .2, .5; .8, .5; 1, 0"/>
                                        <p:tgtEl>
                                          <p:spTgt spid="4"/>
                                        </p:tgtEl>
                                      </p:cBhvr>
                                    </p:animEffect>
                                    <p:animScale>
                                      <p:cBhvr>
                                        <p:cTn id="31" dur="500" autoRev="1" fill="hold"/>
                                        <p:tgtEl>
                                          <p:spTgt spid="4"/>
                                        </p:tgtEl>
                                      </p:cBhvr>
                                      <p:by x="105000" y="105000"/>
                                    </p:animScale>
                                  </p:childTnLst>
                                </p:cTn>
                              </p:par>
                            </p:childTnLst>
                          </p:cTn>
                        </p:par>
                        <p:par>
                          <p:cTn id="32" fill="hold">
                            <p:stCondLst>
                              <p:cond delay="11250"/>
                            </p:stCondLst>
                            <p:childTnLst>
                              <p:par>
                                <p:cTn id="33" presetID="26" presetClass="emph" presetSubtype="0" fill="hold" grpId="7" nodeType="afterEffect">
                                  <p:stCondLst>
                                    <p:cond delay="1000"/>
                                  </p:stCondLst>
                                  <p:childTnLst>
                                    <p:animEffect transition="out" filter="fade">
                                      <p:cBhvr>
                                        <p:cTn id="34" dur="1000" tmFilter="0, 0; .2, .5; .8, .5; 1, 0"/>
                                        <p:tgtEl>
                                          <p:spTgt spid="4"/>
                                        </p:tgtEl>
                                      </p:cBhvr>
                                    </p:animEffect>
                                    <p:animScale>
                                      <p:cBhvr>
                                        <p:cTn id="35" dur="500" autoRev="1" fill="hold"/>
                                        <p:tgtEl>
                                          <p:spTgt spid="4"/>
                                        </p:tgtEl>
                                      </p:cBhvr>
                                      <p:by x="105000" y="105000"/>
                                    </p:animScale>
                                  </p:childTnLst>
                                </p:cTn>
                              </p:par>
                            </p:childTnLst>
                          </p:cTn>
                        </p:par>
                        <p:par>
                          <p:cTn id="36" fill="hold">
                            <p:stCondLst>
                              <p:cond delay="13250"/>
                            </p:stCondLst>
                            <p:childTnLst>
                              <p:par>
                                <p:cTn id="37" presetID="26" presetClass="emph" presetSubtype="0" fill="hold" grpId="8" nodeType="afterEffect">
                                  <p:stCondLst>
                                    <p:cond delay="1000"/>
                                  </p:stCondLst>
                                  <p:childTnLst>
                                    <p:animEffect transition="out" filter="fade">
                                      <p:cBhvr>
                                        <p:cTn id="38" dur="1000" tmFilter="0, 0; .2, .5; .8, .5; 1, 0"/>
                                        <p:tgtEl>
                                          <p:spTgt spid="4"/>
                                        </p:tgtEl>
                                      </p:cBhvr>
                                    </p:animEffect>
                                    <p:animScale>
                                      <p:cBhvr>
                                        <p:cTn id="39" dur="500" autoRev="1" fill="hold"/>
                                        <p:tgtEl>
                                          <p:spTgt spid="4"/>
                                        </p:tgtEl>
                                      </p:cBhvr>
                                      <p:by x="105000" y="105000"/>
                                    </p:animScale>
                                  </p:childTnLst>
                                </p:cTn>
                              </p:par>
                            </p:childTnLst>
                          </p:cTn>
                        </p:par>
                        <p:par>
                          <p:cTn id="40" fill="hold">
                            <p:stCondLst>
                              <p:cond delay="15250"/>
                            </p:stCondLst>
                            <p:childTnLst>
                              <p:par>
                                <p:cTn id="41" presetID="26" presetClass="emph" presetSubtype="0" fill="hold" grpId="9" nodeType="afterEffect">
                                  <p:stCondLst>
                                    <p:cond delay="0"/>
                                  </p:stCondLst>
                                  <p:childTnLst>
                                    <p:animEffect transition="out" filter="fade">
                                      <p:cBhvr>
                                        <p:cTn id="42" dur="1000" tmFilter="0, 0; .2, .5; .8, .5; 1, 0"/>
                                        <p:tgtEl>
                                          <p:spTgt spid="4"/>
                                        </p:tgtEl>
                                      </p:cBhvr>
                                    </p:animEffect>
                                    <p:animScale>
                                      <p:cBhvr>
                                        <p:cTn id="43"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4" grpId="5"/>
      <p:bldP spid="4" grpId="6"/>
      <p:bldP spid="4" grpId="7"/>
      <p:bldP spid="4" grpId="8"/>
      <p:bldP spid="4" grpId="9"/>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FB7FB-69C1-EE7D-D04E-694AAAA309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4384DE-EB5C-623D-A478-044C29D94ED8}"/>
              </a:ext>
            </a:extLst>
          </p:cNvPr>
          <p:cNvSpPr>
            <a:spLocks noGrp="1"/>
          </p:cNvSpPr>
          <p:nvPr>
            <p:ph type="title"/>
          </p:nvPr>
        </p:nvSpPr>
        <p:spPr>
          <a:xfrm>
            <a:off x="0" y="-8390"/>
            <a:ext cx="12192000" cy="1151389"/>
          </a:xfrm>
        </p:spPr>
        <p:txBody>
          <a:bodyPr>
            <a:noAutofit/>
          </a:bodyPr>
          <a:lstStyle/>
          <a:p>
            <a:pPr marL="0" indent="0" algn="ctr">
              <a:buNone/>
            </a:pPr>
            <a:r>
              <a:rPr lang="en-US" sz="6500" i="1" dirty="0">
                <a:solidFill>
                  <a:srgbClr val="A31D6A"/>
                </a:solidFill>
                <a:effectLst>
                  <a:outerShdw blurRad="38100" dist="38100" dir="2700000" algn="tl">
                    <a:srgbClr val="000000">
                      <a:alpha val="43137"/>
                    </a:srgbClr>
                  </a:outerShdw>
                </a:effectLst>
                <a:latin typeface="Trebuchet MS"/>
              </a:rPr>
              <a:t>II Corinthians 9:1-15 (NLT)</a:t>
            </a:r>
            <a:endParaRPr lang="en-US" sz="6500" i="1" dirty="0">
              <a:solidFill>
                <a:srgbClr val="A31D6A"/>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1E05583B-CD6C-4610-9DE4-00898757CFA0}"/>
              </a:ext>
            </a:extLst>
          </p:cNvPr>
          <p:cNvSpPr>
            <a:spLocks noGrp="1"/>
          </p:cNvSpPr>
          <p:nvPr>
            <p:ph sz="quarter" idx="13"/>
          </p:nvPr>
        </p:nvSpPr>
        <p:spPr>
          <a:xfrm>
            <a:off x="0" y="685800"/>
            <a:ext cx="12192000" cy="6172201"/>
          </a:xfrm>
        </p:spPr>
        <p:txBody>
          <a:bodyPr>
            <a:noAutofit/>
          </a:bodyPr>
          <a:lstStyle/>
          <a:p>
            <a:pPr marL="45720" indent="0">
              <a:buNone/>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11</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 Yes, you will be enriched in every way so that you can always be generous. </a:t>
            </a:r>
          </a:p>
          <a:p>
            <a:pPr marL="45720" indent="0">
              <a:buNone/>
            </a:pP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And when we take your gifts to those who need them, they will thank God. </a:t>
            </a:r>
          </a:p>
          <a:p>
            <a:pPr marL="45720" indent="0">
              <a:buNone/>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12</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 So two good things will result from this ministry of giving —</a:t>
            </a:r>
            <a:endParaRPr lang="en-US" sz="4800" dirty="0"/>
          </a:p>
        </p:txBody>
      </p:sp>
    </p:spTree>
    <p:extLst>
      <p:ext uri="{BB962C8B-B14F-4D97-AF65-F5344CB8AC3E}">
        <p14:creationId xmlns:p14="http://schemas.microsoft.com/office/powerpoint/2010/main" val="3334752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3145E-75D1-97C8-D405-0D706E883E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0B4E1E-1242-6FF4-8C96-53C48BD441AB}"/>
              </a:ext>
            </a:extLst>
          </p:cNvPr>
          <p:cNvSpPr>
            <a:spLocks noGrp="1"/>
          </p:cNvSpPr>
          <p:nvPr>
            <p:ph type="title"/>
          </p:nvPr>
        </p:nvSpPr>
        <p:spPr>
          <a:xfrm>
            <a:off x="0" y="-8390"/>
            <a:ext cx="12192000" cy="1151389"/>
          </a:xfrm>
        </p:spPr>
        <p:txBody>
          <a:bodyPr>
            <a:noAutofit/>
          </a:bodyPr>
          <a:lstStyle/>
          <a:p>
            <a:pPr marL="0" indent="0" algn="ctr">
              <a:buNone/>
            </a:pPr>
            <a:r>
              <a:rPr lang="en-US" sz="6500" i="1" dirty="0">
                <a:solidFill>
                  <a:srgbClr val="A31D6A"/>
                </a:solidFill>
                <a:effectLst>
                  <a:outerShdw blurRad="38100" dist="38100" dir="2700000" algn="tl">
                    <a:srgbClr val="000000">
                      <a:alpha val="43137"/>
                    </a:srgbClr>
                  </a:outerShdw>
                </a:effectLst>
                <a:latin typeface="Trebuchet MS"/>
              </a:rPr>
              <a:t>II Corinthians 9:1-15 (NLT)</a:t>
            </a:r>
            <a:endParaRPr lang="en-US" sz="6500" i="1" dirty="0">
              <a:solidFill>
                <a:srgbClr val="A31D6A"/>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F6BC78C3-1858-725C-840B-EF6C7599C9D9}"/>
              </a:ext>
            </a:extLst>
          </p:cNvPr>
          <p:cNvSpPr>
            <a:spLocks noGrp="1"/>
          </p:cNvSpPr>
          <p:nvPr>
            <p:ph sz="quarter" idx="13"/>
          </p:nvPr>
        </p:nvSpPr>
        <p:spPr>
          <a:xfrm>
            <a:off x="0" y="990600"/>
            <a:ext cx="12192000" cy="5867401"/>
          </a:xfrm>
        </p:spPr>
        <p:txBody>
          <a:bodyPr>
            <a:noAutofit/>
          </a:bodyPr>
          <a:lstStyle/>
          <a:p>
            <a:pPr marL="45720" indent="0">
              <a:buNone/>
            </a:pP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the needs of the believers in Jerusalem will be met, and they will joyfully express their thanks to God. </a:t>
            </a:r>
            <a:endParaRPr lang="en-US" sz="4800" dirty="0"/>
          </a:p>
        </p:txBody>
      </p:sp>
    </p:spTree>
    <p:extLst>
      <p:ext uri="{BB962C8B-B14F-4D97-AF65-F5344CB8AC3E}">
        <p14:creationId xmlns:p14="http://schemas.microsoft.com/office/powerpoint/2010/main" val="929658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BC6A4-C3B2-749F-62BC-5812A46E52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E44B99-AA49-2F28-DA2A-CAA771A4C19D}"/>
              </a:ext>
            </a:extLst>
          </p:cNvPr>
          <p:cNvSpPr>
            <a:spLocks noGrp="1"/>
          </p:cNvSpPr>
          <p:nvPr>
            <p:ph type="title"/>
          </p:nvPr>
        </p:nvSpPr>
        <p:spPr>
          <a:xfrm>
            <a:off x="0" y="-8390"/>
            <a:ext cx="12192000" cy="1151389"/>
          </a:xfrm>
        </p:spPr>
        <p:txBody>
          <a:bodyPr>
            <a:noAutofit/>
          </a:bodyPr>
          <a:lstStyle/>
          <a:p>
            <a:pPr marL="0" indent="0" algn="ctr">
              <a:buNone/>
            </a:pPr>
            <a:r>
              <a:rPr lang="en-US" sz="6500" i="1" dirty="0">
                <a:solidFill>
                  <a:srgbClr val="A31D6A"/>
                </a:solidFill>
                <a:effectLst>
                  <a:outerShdw blurRad="38100" dist="38100" dir="2700000" algn="tl">
                    <a:srgbClr val="000000">
                      <a:alpha val="43137"/>
                    </a:srgbClr>
                  </a:outerShdw>
                </a:effectLst>
                <a:latin typeface="Trebuchet MS"/>
              </a:rPr>
              <a:t>II Corinthians 9:1-15 (NLT)</a:t>
            </a:r>
            <a:endParaRPr lang="en-US" sz="6500" i="1" dirty="0">
              <a:solidFill>
                <a:srgbClr val="A31D6A"/>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83C77B6D-D9DF-53F8-49C4-84CA56791F64}"/>
              </a:ext>
            </a:extLst>
          </p:cNvPr>
          <p:cNvSpPr>
            <a:spLocks noGrp="1"/>
          </p:cNvSpPr>
          <p:nvPr>
            <p:ph sz="quarter" idx="13"/>
          </p:nvPr>
        </p:nvSpPr>
        <p:spPr>
          <a:xfrm>
            <a:off x="0" y="1142999"/>
            <a:ext cx="12192000" cy="5715002"/>
          </a:xfrm>
        </p:spPr>
        <p:txBody>
          <a:bodyPr>
            <a:noAutofit/>
          </a:bodyPr>
          <a:lstStyle/>
          <a:p>
            <a:pPr marL="45720" indent="0">
              <a:buNone/>
            </a:pPr>
            <a:r>
              <a:rPr lang="en-US" sz="5400" b="1" baseline="30000" dirty="0">
                <a:solidFill>
                  <a:prstClr val="black">
                    <a:lumMod val="75000"/>
                    <a:lumOff val="25000"/>
                  </a:prstClr>
                </a:solidFill>
                <a:ea typeface="Calibri" panose="020F0502020204030204" pitchFamily="34" charset="0"/>
                <a:cs typeface="Times New Roman" panose="02020603050405020304" pitchFamily="18" charset="0"/>
              </a:rPr>
              <a:t>13</a:t>
            </a:r>
            <a:r>
              <a:rPr lang="en-US" sz="5400" dirty="0">
                <a:solidFill>
                  <a:prstClr val="black">
                    <a:lumMod val="75000"/>
                    <a:lumOff val="25000"/>
                  </a:prstClr>
                </a:solidFill>
                <a:ea typeface="Calibri" panose="020F0502020204030204" pitchFamily="34" charset="0"/>
                <a:cs typeface="Times New Roman" panose="02020603050405020304" pitchFamily="18" charset="0"/>
              </a:rPr>
              <a:t> As a result of your ministry, they will give glory to God. </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For your generosity to them and to all believers will prove that you are obedient to the Good News of Christ. </a:t>
            </a:r>
            <a:endParaRPr lang="en-US" sz="4800" dirty="0"/>
          </a:p>
        </p:txBody>
      </p:sp>
    </p:spTree>
    <p:extLst>
      <p:ext uri="{BB962C8B-B14F-4D97-AF65-F5344CB8AC3E}">
        <p14:creationId xmlns:p14="http://schemas.microsoft.com/office/powerpoint/2010/main" val="119427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256AE-8562-6317-CA2D-FC5D543DBE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33892-D104-91D0-0907-E516BB53050D}"/>
              </a:ext>
            </a:extLst>
          </p:cNvPr>
          <p:cNvSpPr>
            <a:spLocks noGrp="1"/>
          </p:cNvSpPr>
          <p:nvPr>
            <p:ph type="title"/>
          </p:nvPr>
        </p:nvSpPr>
        <p:spPr>
          <a:xfrm>
            <a:off x="0" y="-8390"/>
            <a:ext cx="12192000" cy="1151389"/>
          </a:xfrm>
        </p:spPr>
        <p:txBody>
          <a:bodyPr>
            <a:noAutofit/>
          </a:bodyPr>
          <a:lstStyle/>
          <a:p>
            <a:pPr marL="0" indent="0" algn="ctr">
              <a:buNone/>
            </a:pPr>
            <a:r>
              <a:rPr lang="en-US" sz="6500" i="1" dirty="0">
                <a:solidFill>
                  <a:srgbClr val="A31D6A"/>
                </a:solidFill>
                <a:effectLst>
                  <a:outerShdw blurRad="38100" dist="38100" dir="2700000" algn="tl">
                    <a:srgbClr val="000000">
                      <a:alpha val="43137"/>
                    </a:srgbClr>
                  </a:outerShdw>
                </a:effectLst>
                <a:latin typeface="Trebuchet MS"/>
              </a:rPr>
              <a:t>II Corinthians 9:1-15 (NLT)</a:t>
            </a:r>
            <a:endParaRPr lang="en-US" sz="6500" i="1" dirty="0">
              <a:solidFill>
                <a:srgbClr val="A31D6A"/>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D6C6B354-FD47-3C54-F9D5-74CD169B6719}"/>
              </a:ext>
            </a:extLst>
          </p:cNvPr>
          <p:cNvSpPr>
            <a:spLocks noGrp="1"/>
          </p:cNvSpPr>
          <p:nvPr>
            <p:ph sz="quarter" idx="13"/>
          </p:nvPr>
        </p:nvSpPr>
        <p:spPr>
          <a:xfrm>
            <a:off x="0" y="1142999"/>
            <a:ext cx="12192000" cy="5715002"/>
          </a:xfrm>
        </p:spPr>
        <p:txBody>
          <a:bodyPr>
            <a:noAutofit/>
          </a:bodyPr>
          <a:lstStyle/>
          <a:p>
            <a:pPr marL="45720" indent="0">
              <a:buNone/>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14</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 And they will pray for you with deep affection because of the overflowing grace God has given to you. </a:t>
            </a:r>
          </a:p>
          <a:p>
            <a:pPr marL="45720" indent="0">
              <a:buNone/>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15</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 Thank God for this gift too wonderful for words!</a:t>
            </a:r>
            <a:endParaRPr lang="en-US" sz="4800" dirty="0"/>
          </a:p>
        </p:txBody>
      </p:sp>
    </p:spTree>
    <p:extLst>
      <p:ext uri="{BB962C8B-B14F-4D97-AF65-F5344CB8AC3E}">
        <p14:creationId xmlns:p14="http://schemas.microsoft.com/office/powerpoint/2010/main" val="3656680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1981200"/>
            <a:ext cx="12192000" cy="4839730"/>
          </a:xfrm>
        </p:spPr>
        <p:txBody>
          <a:bodyPr>
            <a:noAutofit/>
          </a:bodyPr>
          <a:lstStyle/>
          <a:p>
            <a:pPr marL="960120" indent="-914400">
              <a:lnSpc>
                <a:spcPct val="80000"/>
              </a:lnSpc>
              <a:buClr>
                <a:srgbClr val="C00000"/>
              </a:buClr>
              <a:buFont typeface="+mj-lt"/>
              <a:buAutoNum type="arabicPeriod"/>
            </a:pPr>
            <a:r>
              <a:rPr lang="en-US" sz="6400" b="1" i="1" dirty="0">
                <a:effectLst>
                  <a:outerShdw blurRad="38100" dist="38100" dir="2700000" algn="tl">
                    <a:srgbClr val="000000">
                      <a:alpha val="43137"/>
                    </a:srgbClr>
                  </a:outerShdw>
                </a:effectLst>
              </a:rPr>
              <a:t>A.F.R.I (</a:t>
            </a:r>
            <a:r>
              <a:rPr lang="en-US" sz="6400" b="1" i="1" dirty="0" err="1">
                <a:effectLst>
                  <a:outerShdw blurRad="38100" dist="38100" dir="2700000" algn="tl">
                    <a:srgbClr val="000000">
                      <a:alpha val="43137"/>
                    </a:srgbClr>
                  </a:outerShdw>
                </a:effectLst>
              </a:rPr>
              <a:t>Akwa</a:t>
            </a:r>
            <a:r>
              <a:rPr lang="en-US" sz="6400" b="1" i="1" dirty="0">
                <a:effectLst>
                  <a:outerShdw blurRad="38100" dist="38100" dir="2700000" algn="tl">
                    <a:srgbClr val="000000">
                      <a:alpha val="43137"/>
                    </a:srgbClr>
                  </a:outerShdw>
                </a:effectLst>
              </a:rPr>
              <a:t> Ibom, Nigeria)</a:t>
            </a:r>
          </a:p>
          <a:p>
            <a:pPr marL="960120" indent="-914400">
              <a:lnSpc>
                <a:spcPct val="80000"/>
              </a:lnSpc>
              <a:buClr>
                <a:srgbClr val="C00000"/>
              </a:buClr>
              <a:buFont typeface="+mj-lt"/>
              <a:buAutoNum type="arabicPeriod"/>
            </a:pPr>
            <a:r>
              <a:rPr lang="en-US" sz="6400" b="1" i="1" dirty="0">
                <a:effectLst>
                  <a:outerShdw blurRad="38100" dist="38100" dir="2700000" algn="tl">
                    <a:srgbClr val="000000">
                      <a:alpha val="43137"/>
                    </a:srgbClr>
                  </a:outerShdw>
                </a:effectLst>
              </a:rPr>
              <a:t>Guyana Missions (Guyana)</a:t>
            </a:r>
          </a:p>
          <a:p>
            <a:pPr marL="960120" indent="-914400">
              <a:lnSpc>
                <a:spcPct val="80000"/>
              </a:lnSpc>
              <a:buClr>
                <a:srgbClr val="C00000"/>
              </a:buClr>
              <a:buFont typeface="+mj-lt"/>
              <a:buAutoNum type="arabicPeriod"/>
            </a:pPr>
            <a:r>
              <a:rPr lang="en-US" sz="6400" b="1" i="1" dirty="0">
                <a:effectLst>
                  <a:outerShdw blurRad="38100" dist="38100" dir="2700000" algn="tl">
                    <a:srgbClr val="000000">
                      <a:alpha val="43137"/>
                    </a:srgbClr>
                  </a:outerShdw>
                </a:effectLst>
              </a:rPr>
              <a:t>Skip-A-Meal (North Haiti)</a:t>
            </a:r>
          </a:p>
        </p:txBody>
      </p:sp>
      <p:sp>
        <p:nvSpPr>
          <p:cNvPr id="4" name="Title 3"/>
          <p:cNvSpPr>
            <a:spLocks noGrp="1"/>
          </p:cNvSpPr>
          <p:nvPr>
            <p:ph type="title"/>
          </p:nvPr>
        </p:nvSpPr>
        <p:spPr>
          <a:xfrm>
            <a:off x="0" y="0"/>
            <a:ext cx="12192000" cy="1295400"/>
          </a:xfrm>
        </p:spPr>
        <p:txBody>
          <a:bodyPr/>
          <a:lstStyle/>
          <a:p>
            <a:pPr marL="0" indent="0" algn="l">
              <a:buNone/>
            </a:pPr>
            <a:r>
              <a:rPr lang="en-US" sz="9600" i="1" cap="all" dirty="0">
                <a:solidFill>
                  <a:srgbClr val="A50021"/>
                </a:solidFill>
                <a:effectLst>
                  <a:outerShdw blurRad="38100" dist="38100" dir="2700000" algn="tl">
                    <a:srgbClr val="000000">
                      <a:alpha val="43137"/>
                    </a:srgbClr>
                  </a:outerShdw>
                  <a:reflection blurRad="12700" stA="48000" endA="300" endPos="55000" dir="5400000" sy="-90000" algn="bl" rotWithShape="0"/>
                </a:effectLst>
                <a:latin typeface="Franklin Gothic Medium"/>
              </a:rPr>
              <a:t>The gift </a:t>
            </a:r>
          </a:p>
        </p:txBody>
      </p:sp>
    </p:spTree>
    <p:extLst>
      <p:ext uri="{BB962C8B-B14F-4D97-AF65-F5344CB8AC3E}">
        <p14:creationId xmlns:p14="http://schemas.microsoft.com/office/powerpoint/2010/main" val="12536364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par>
                          <p:cTn id="8" fill="hold">
                            <p:stCondLst>
                              <p:cond delay="1500"/>
                            </p:stCondLst>
                            <p:childTnLst>
                              <p:par>
                                <p:cTn id="9" presetID="26" presetClass="emph" presetSubtype="0" fill="hold" grpId="1" nodeType="afterEffect">
                                  <p:stCondLst>
                                    <p:cond delay="500"/>
                                  </p:stCondLst>
                                  <p:childTnLst>
                                    <p:animEffect transition="out" filter="fade">
                                      <p:cBhvr>
                                        <p:cTn id="10" dur="1000" tmFilter="0, 0; .2, .5; .8, .5; 1, 0"/>
                                        <p:tgtEl>
                                          <p:spTgt spid="4"/>
                                        </p:tgtEl>
                                      </p:cBhvr>
                                    </p:animEffect>
                                    <p:animScale>
                                      <p:cBhvr>
                                        <p:cTn id="11" dur="500" autoRev="1" fill="hold"/>
                                        <p:tgtEl>
                                          <p:spTgt spid="4"/>
                                        </p:tgtEl>
                                      </p:cBhvr>
                                      <p:by x="105000" y="105000"/>
                                    </p:animScale>
                                  </p:childTnLst>
                                </p:cTn>
                              </p:par>
                            </p:childTnLst>
                          </p:cTn>
                        </p:par>
                        <p:par>
                          <p:cTn id="12" fill="hold">
                            <p:stCondLst>
                              <p:cond delay="3000"/>
                            </p:stCondLst>
                            <p:childTnLst>
                              <p:par>
                                <p:cTn id="13" presetID="26" presetClass="emph" presetSubtype="0" fill="hold" grpId="2" nodeType="afterEffect">
                                  <p:stCondLst>
                                    <p:cond delay="500"/>
                                  </p:stCondLst>
                                  <p:childTnLst>
                                    <p:animEffect transition="out" filter="fade">
                                      <p:cBhvr>
                                        <p:cTn id="14" dur="1000" tmFilter="0, 0; .2, .5; .8, .5; 1, 0"/>
                                        <p:tgtEl>
                                          <p:spTgt spid="4"/>
                                        </p:tgtEl>
                                      </p:cBhvr>
                                    </p:animEffect>
                                    <p:animScale>
                                      <p:cBhvr>
                                        <p:cTn id="15" dur="500" autoRev="1" fill="hold"/>
                                        <p:tgtEl>
                                          <p:spTgt spid="4"/>
                                        </p:tgtEl>
                                      </p:cBhvr>
                                      <p:by x="105000" y="105000"/>
                                    </p:animScale>
                                  </p:childTnLst>
                                </p:cTn>
                              </p:par>
                            </p:childTnLst>
                          </p:cTn>
                        </p:par>
                        <p:par>
                          <p:cTn id="16" fill="hold">
                            <p:stCondLst>
                              <p:cond delay="4500"/>
                            </p:stCondLst>
                            <p:childTnLst>
                              <p:par>
                                <p:cTn id="17" presetID="26" presetClass="emph" presetSubtype="0" fill="hold" grpId="3" nodeType="afterEffect">
                                  <p:stCondLst>
                                    <p:cond delay="500"/>
                                  </p:stCondLst>
                                  <p:childTnLst>
                                    <p:animEffect transition="out" filter="fade">
                                      <p:cBhvr>
                                        <p:cTn id="18" dur="1000" tmFilter="0, 0; .2, .5; .8, .5; 1, 0"/>
                                        <p:tgtEl>
                                          <p:spTgt spid="4"/>
                                        </p:tgtEl>
                                      </p:cBhvr>
                                    </p:animEffect>
                                    <p:animScale>
                                      <p:cBhvr>
                                        <p:cTn id="19" dur="500" autoRev="1" fill="hold"/>
                                        <p:tgtEl>
                                          <p:spTgt spid="4"/>
                                        </p:tgtEl>
                                      </p:cBhvr>
                                      <p:by x="105000" y="105000"/>
                                    </p:animScale>
                                  </p:childTnLst>
                                </p:cTn>
                              </p:par>
                            </p:childTnLst>
                          </p:cTn>
                        </p:par>
                        <p:par>
                          <p:cTn id="20" fill="hold">
                            <p:stCondLst>
                              <p:cond delay="6000"/>
                            </p:stCondLst>
                            <p:childTnLst>
                              <p:par>
                                <p:cTn id="21" presetID="26" presetClass="emph" presetSubtype="0" fill="hold" grpId="4" nodeType="afterEffect">
                                  <p:stCondLst>
                                    <p:cond delay="750"/>
                                  </p:stCondLst>
                                  <p:childTnLst>
                                    <p:animEffect transition="out" filter="fade">
                                      <p:cBhvr>
                                        <p:cTn id="22" dur="1000" tmFilter="0, 0; .2, .5; .8, .5; 1, 0"/>
                                        <p:tgtEl>
                                          <p:spTgt spid="4"/>
                                        </p:tgtEl>
                                      </p:cBhvr>
                                    </p:animEffect>
                                    <p:animScale>
                                      <p:cBhvr>
                                        <p:cTn id="23" dur="500" autoRev="1" fill="hold"/>
                                        <p:tgtEl>
                                          <p:spTgt spid="4"/>
                                        </p:tgtEl>
                                      </p:cBhvr>
                                      <p:by x="105000" y="105000"/>
                                    </p:animScale>
                                  </p:childTnLst>
                                </p:cTn>
                              </p:par>
                            </p:childTnLst>
                          </p:cTn>
                        </p:par>
                        <p:par>
                          <p:cTn id="24" fill="hold">
                            <p:stCondLst>
                              <p:cond delay="7750"/>
                            </p:stCondLst>
                            <p:childTnLst>
                              <p:par>
                                <p:cTn id="25" presetID="26" presetClass="emph" presetSubtype="0" fill="hold" grpId="5" nodeType="afterEffect">
                                  <p:stCondLst>
                                    <p:cond delay="750"/>
                                  </p:stCondLst>
                                  <p:childTnLst>
                                    <p:animEffect transition="out" filter="fade">
                                      <p:cBhvr>
                                        <p:cTn id="26" dur="1000" tmFilter="0, 0; .2, .5; .8, .5; 1, 0"/>
                                        <p:tgtEl>
                                          <p:spTgt spid="4"/>
                                        </p:tgtEl>
                                      </p:cBhvr>
                                    </p:animEffect>
                                    <p:animScale>
                                      <p:cBhvr>
                                        <p:cTn id="27" dur="500" autoRev="1" fill="hold"/>
                                        <p:tgtEl>
                                          <p:spTgt spid="4"/>
                                        </p:tgtEl>
                                      </p:cBhvr>
                                      <p:by x="105000" y="105000"/>
                                    </p:animScale>
                                  </p:childTnLst>
                                </p:cTn>
                              </p:par>
                            </p:childTnLst>
                          </p:cTn>
                        </p:par>
                        <p:par>
                          <p:cTn id="28" fill="hold">
                            <p:stCondLst>
                              <p:cond delay="9500"/>
                            </p:stCondLst>
                            <p:childTnLst>
                              <p:par>
                                <p:cTn id="29" presetID="26" presetClass="emph" presetSubtype="0" fill="hold" grpId="6" nodeType="afterEffect">
                                  <p:stCondLst>
                                    <p:cond delay="750"/>
                                  </p:stCondLst>
                                  <p:childTnLst>
                                    <p:animEffect transition="out" filter="fade">
                                      <p:cBhvr>
                                        <p:cTn id="30" dur="1000" tmFilter="0, 0; .2, .5; .8, .5; 1, 0"/>
                                        <p:tgtEl>
                                          <p:spTgt spid="4"/>
                                        </p:tgtEl>
                                      </p:cBhvr>
                                    </p:animEffect>
                                    <p:animScale>
                                      <p:cBhvr>
                                        <p:cTn id="31" dur="500" autoRev="1" fill="hold"/>
                                        <p:tgtEl>
                                          <p:spTgt spid="4"/>
                                        </p:tgtEl>
                                      </p:cBhvr>
                                      <p:by x="105000" y="105000"/>
                                    </p:animScale>
                                  </p:childTnLst>
                                </p:cTn>
                              </p:par>
                            </p:childTnLst>
                          </p:cTn>
                        </p:par>
                        <p:par>
                          <p:cTn id="32" fill="hold">
                            <p:stCondLst>
                              <p:cond delay="11250"/>
                            </p:stCondLst>
                            <p:childTnLst>
                              <p:par>
                                <p:cTn id="33" presetID="26" presetClass="emph" presetSubtype="0" fill="hold" grpId="7" nodeType="afterEffect">
                                  <p:stCondLst>
                                    <p:cond delay="1000"/>
                                  </p:stCondLst>
                                  <p:childTnLst>
                                    <p:animEffect transition="out" filter="fade">
                                      <p:cBhvr>
                                        <p:cTn id="34" dur="1000" tmFilter="0, 0; .2, .5; .8, .5; 1, 0"/>
                                        <p:tgtEl>
                                          <p:spTgt spid="4"/>
                                        </p:tgtEl>
                                      </p:cBhvr>
                                    </p:animEffect>
                                    <p:animScale>
                                      <p:cBhvr>
                                        <p:cTn id="35" dur="500" autoRev="1" fill="hold"/>
                                        <p:tgtEl>
                                          <p:spTgt spid="4"/>
                                        </p:tgtEl>
                                      </p:cBhvr>
                                      <p:by x="105000" y="105000"/>
                                    </p:animScale>
                                  </p:childTnLst>
                                </p:cTn>
                              </p:par>
                            </p:childTnLst>
                          </p:cTn>
                        </p:par>
                        <p:par>
                          <p:cTn id="36" fill="hold">
                            <p:stCondLst>
                              <p:cond delay="13250"/>
                            </p:stCondLst>
                            <p:childTnLst>
                              <p:par>
                                <p:cTn id="37" presetID="26" presetClass="emph" presetSubtype="0" fill="hold" grpId="8" nodeType="afterEffect">
                                  <p:stCondLst>
                                    <p:cond delay="1000"/>
                                  </p:stCondLst>
                                  <p:childTnLst>
                                    <p:animEffect transition="out" filter="fade">
                                      <p:cBhvr>
                                        <p:cTn id="38" dur="1000" tmFilter="0, 0; .2, .5; .8, .5; 1, 0"/>
                                        <p:tgtEl>
                                          <p:spTgt spid="4"/>
                                        </p:tgtEl>
                                      </p:cBhvr>
                                    </p:animEffect>
                                    <p:animScale>
                                      <p:cBhvr>
                                        <p:cTn id="39" dur="500" autoRev="1" fill="hold"/>
                                        <p:tgtEl>
                                          <p:spTgt spid="4"/>
                                        </p:tgtEl>
                                      </p:cBhvr>
                                      <p:by x="105000" y="105000"/>
                                    </p:animScale>
                                  </p:childTnLst>
                                </p:cTn>
                              </p:par>
                            </p:childTnLst>
                          </p:cTn>
                        </p:par>
                        <p:par>
                          <p:cTn id="40" fill="hold">
                            <p:stCondLst>
                              <p:cond delay="15250"/>
                            </p:stCondLst>
                            <p:childTnLst>
                              <p:par>
                                <p:cTn id="41" presetID="26" presetClass="emph" presetSubtype="0" fill="hold" grpId="9" nodeType="afterEffect">
                                  <p:stCondLst>
                                    <p:cond delay="0"/>
                                  </p:stCondLst>
                                  <p:childTnLst>
                                    <p:animEffect transition="out" filter="fade">
                                      <p:cBhvr>
                                        <p:cTn id="42" dur="1000" tmFilter="0, 0; .2, .5; .8, .5; 1, 0"/>
                                        <p:tgtEl>
                                          <p:spTgt spid="4"/>
                                        </p:tgtEl>
                                      </p:cBhvr>
                                    </p:animEffect>
                                    <p:animScale>
                                      <p:cBhvr>
                                        <p:cTn id="43"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4" grpId="5"/>
      <p:bldP spid="4" grpId="6"/>
      <p:bldP spid="4" grpId="7"/>
      <p:bldP spid="4" grpId="8"/>
      <p:bldP spid="4" grpId="9"/>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A4407B-03C4-FC06-0ACB-CAD41CA6938C}"/>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p:cNvSpPr>
            <a:spLocks noGrp="1"/>
          </p:cNvSpPr>
          <p:nvPr>
            <p:ph sz="quarter" idx="13"/>
          </p:nvPr>
        </p:nvSpPr>
        <p:spPr>
          <a:xfrm>
            <a:off x="0" y="5715000"/>
            <a:ext cx="12192000" cy="1105930"/>
          </a:xfrm>
        </p:spPr>
        <p:txBody>
          <a:bodyPr>
            <a:noAutofit/>
          </a:bodyPr>
          <a:lstStyle/>
          <a:p>
            <a:pPr>
              <a:lnSpc>
                <a:spcPct val="80000"/>
              </a:lnSpc>
              <a:buClr>
                <a:srgbClr val="00B050"/>
              </a:buClr>
              <a:buFont typeface="Wingdings" pitchFamily="2" charset="2"/>
              <a:buChar char="Ø"/>
            </a:pPr>
            <a:r>
              <a:rPr lang="en-US" sz="6600" b="1" i="1" dirty="0">
                <a:solidFill>
                  <a:srgbClr val="00B050"/>
                </a:solidFill>
                <a:effectLst>
                  <a:outerShdw blurRad="38100" dist="38100" dir="2700000" algn="tl">
                    <a:srgbClr val="000000">
                      <a:alpha val="43137"/>
                    </a:srgbClr>
                  </a:outerShdw>
                </a:effectLst>
              </a:rPr>
              <a:t>Matthew 4:23-25 (NAS)</a:t>
            </a:r>
          </a:p>
        </p:txBody>
      </p:sp>
      <p:sp>
        <p:nvSpPr>
          <p:cNvPr id="4" name="Title 3"/>
          <p:cNvSpPr>
            <a:spLocks noGrp="1"/>
          </p:cNvSpPr>
          <p:nvPr>
            <p:ph type="title"/>
          </p:nvPr>
        </p:nvSpPr>
        <p:spPr>
          <a:xfrm>
            <a:off x="0" y="0"/>
            <a:ext cx="12192000" cy="2362200"/>
          </a:xfrm>
        </p:spPr>
        <p:txBody>
          <a:bodyPr/>
          <a:lstStyle/>
          <a:p>
            <a:pPr marL="0" indent="0" algn="l">
              <a:buNone/>
            </a:pPr>
            <a:r>
              <a:rPr lang="en-US" sz="6600" i="1" cap="all" dirty="0">
                <a:solidFill>
                  <a:srgbClr val="00B050"/>
                </a:solidFill>
                <a:effectLst>
                  <a:outerShdw blurRad="38100" dist="38100" dir="2700000" algn="tl">
                    <a:srgbClr val="000000">
                      <a:alpha val="43137"/>
                    </a:srgbClr>
                  </a:outerShdw>
                  <a:reflection blurRad="12700" stA="48000" endA="300" endPos="55000" dir="5400000" sy="-90000" algn="bl" rotWithShape="0"/>
                </a:effectLst>
                <a:latin typeface="Franklin Gothic Medium"/>
              </a:rPr>
              <a:t>African Family Resource International (A.F.R.I.)</a:t>
            </a:r>
          </a:p>
        </p:txBody>
      </p:sp>
      <p:pic>
        <p:nvPicPr>
          <p:cNvPr id="2" name="Picture 1">
            <a:extLst>
              <a:ext uri="{FF2B5EF4-FFF2-40B4-BE49-F238E27FC236}">
                <a16:creationId xmlns:a16="http://schemas.microsoft.com/office/drawing/2014/main" id="{670E51A6-B7A5-ADF7-DA2A-03A0B82DDFA3}"/>
              </a:ext>
            </a:extLst>
          </p:cNvPr>
          <p:cNvPicPr>
            <a:picLocks noChangeAspect="1"/>
          </p:cNvPicPr>
          <p:nvPr/>
        </p:nvPicPr>
        <p:blipFill>
          <a:blip r:embed="rId3"/>
          <a:stretch>
            <a:fillRect/>
          </a:stretch>
        </p:blipFill>
        <p:spPr>
          <a:xfrm>
            <a:off x="10307271" y="1143000"/>
            <a:ext cx="1884729" cy="1553823"/>
          </a:xfrm>
          <a:prstGeom prst="rect">
            <a:avLst/>
          </a:prstGeom>
        </p:spPr>
      </p:pic>
    </p:spTree>
    <p:extLst>
      <p:ext uri="{BB962C8B-B14F-4D97-AF65-F5344CB8AC3E}">
        <p14:creationId xmlns:p14="http://schemas.microsoft.com/office/powerpoint/2010/main" val="13943434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par>
                          <p:cTn id="8" fill="hold">
                            <p:stCondLst>
                              <p:cond delay="1500"/>
                            </p:stCondLst>
                            <p:childTnLst>
                              <p:par>
                                <p:cTn id="9" presetID="26" presetClass="emph" presetSubtype="0" fill="hold" grpId="1" nodeType="afterEffect">
                                  <p:stCondLst>
                                    <p:cond delay="500"/>
                                  </p:stCondLst>
                                  <p:childTnLst>
                                    <p:animEffect transition="out" filter="fade">
                                      <p:cBhvr>
                                        <p:cTn id="10" dur="1000" tmFilter="0, 0; .2, .5; .8, .5; 1, 0"/>
                                        <p:tgtEl>
                                          <p:spTgt spid="4"/>
                                        </p:tgtEl>
                                      </p:cBhvr>
                                    </p:animEffect>
                                    <p:animScale>
                                      <p:cBhvr>
                                        <p:cTn id="11" dur="500" autoRev="1" fill="hold"/>
                                        <p:tgtEl>
                                          <p:spTgt spid="4"/>
                                        </p:tgtEl>
                                      </p:cBhvr>
                                      <p:by x="105000" y="105000"/>
                                    </p:animScale>
                                  </p:childTnLst>
                                </p:cTn>
                              </p:par>
                            </p:childTnLst>
                          </p:cTn>
                        </p:par>
                        <p:par>
                          <p:cTn id="12" fill="hold">
                            <p:stCondLst>
                              <p:cond delay="3000"/>
                            </p:stCondLst>
                            <p:childTnLst>
                              <p:par>
                                <p:cTn id="13" presetID="26" presetClass="emph" presetSubtype="0" fill="hold" grpId="2" nodeType="afterEffect">
                                  <p:stCondLst>
                                    <p:cond delay="500"/>
                                  </p:stCondLst>
                                  <p:childTnLst>
                                    <p:animEffect transition="out" filter="fade">
                                      <p:cBhvr>
                                        <p:cTn id="14" dur="1000" tmFilter="0, 0; .2, .5; .8, .5; 1, 0"/>
                                        <p:tgtEl>
                                          <p:spTgt spid="4"/>
                                        </p:tgtEl>
                                      </p:cBhvr>
                                    </p:animEffect>
                                    <p:animScale>
                                      <p:cBhvr>
                                        <p:cTn id="15" dur="500" autoRev="1" fill="hold"/>
                                        <p:tgtEl>
                                          <p:spTgt spid="4"/>
                                        </p:tgtEl>
                                      </p:cBhvr>
                                      <p:by x="105000" y="105000"/>
                                    </p:animScale>
                                  </p:childTnLst>
                                </p:cTn>
                              </p:par>
                            </p:childTnLst>
                          </p:cTn>
                        </p:par>
                        <p:par>
                          <p:cTn id="16" fill="hold">
                            <p:stCondLst>
                              <p:cond delay="4500"/>
                            </p:stCondLst>
                            <p:childTnLst>
                              <p:par>
                                <p:cTn id="17" presetID="26" presetClass="emph" presetSubtype="0" fill="hold" grpId="3" nodeType="afterEffect">
                                  <p:stCondLst>
                                    <p:cond delay="500"/>
                                  </p:stCondLst>
                                  <p:childTnLst>
                                    <p:animEffect transition="out" filter="fade">
                                      <p:cBhvr>
                                        <p:cTn id="18" dur="1000" tmFilter="0, 0; .2, .5; .8, .5; 1, 0"/>
                                        <p:tgtEl>
                                          <p:spTgt spid="4"/>
                                        </p:tgtEl>
                                      </p:cBhvr>
                                    </p:animEffect>
                                    <p:animScale>
                                      <p:cBhvr>
                                        <p:cTn id="19" dur="500" autoRev="1" fill="hold"/>
                                        <p:tgtEl>
                                          <p:spTgt spid="4"/>
                                        </p:tgtEl>
                                      </p:cBhvr>
                                      <p:by x="105000" y="105000"/>
                                    </p:animScale>
                                  </p:childTnLst>
                                </p:cTn>
                              </p:par>
                            </p:childTnLst>
                          </p:cTn>
                        </p:par>
                        <p:par>
                          <p:cTn id="20" fill="hold">
                            <p:stCondLst>
                              <p:cond delay="6000"/>
                            </p:stCondLst>
                            <p:childTnLst>
                              <p:par>
                                <p:cTn id="21" presetID="26" presetClass="emph" presetSubtype="0" fill="hold" grpId="4" nodeType="afterEffect">
                                  <p:stCondLst>
                                    <p:cond delay="750"/>
                                  </p:stCondLst>
                                  <p:childTnLst>
                                    <p:animEffect transition="out" filter="fade">
                                      <p:cBhvr>
                                        <p:cTn id="22" dur="1000" tmFilter="0, 0; .2, .5; .8, .5; 1, 0"/>
                                        <p:tgtEl>
                                          <p:spTgt spid="4"/>
                                        </p:tgtEl>
                                      </p:cBhvr>
                                    </p:animEffect>
                                    <p:animScale>
                                      <p:cBhvr>
                                        <p:cTn id="23" dur="500" autoRev="1" fill="hold"/>
                                        <p:tgtEl>
                                          <p:spTgt spid="4"/>
                                        </p:tgtEl>
                                      </p:cBhvr>
                                      <p:by x="105000" y="105000"/>
                                    </p:animScale>
                                  </p:childTnLst>
                                </p:cTn>
                              </p:par>
                            </p:childTnLst>
                          </p:cTn>
                        </p:par>
                        <p:par>
                          <p:cTn id="24" fill="hold">
                            <p:stCondLst>
                              <p:cond delay="7750"/>
                            </p:stCondLst>
                            <p:childTnLst>
                              <p:par>
                                <p:cTn id="25" presetID="26" presetClass="emph" presetSubtype="0" fill="hold" grpId="5" nodeType="afterEffect">
                                  <p:stCondLst>
                                    <p:cond delay="750"/>
                                  </p:stCondLst>
                                  <p:childTnLst>
                                    <p:animEffect transition="out" filter="fade">
                                      <p:cBhvr>
                                        <p:cTn id="26" dur="1000" tmFilter="0, 0; .2, .5; .8, .5; 1, 0"/>
                                        <p:tgtEl>
                                          <p:spTgt spid="4"/>
                                        </p:tgtEl>
                                      </p:cBhvr>
                                    </p:animEffect>
                                    <p:animScale>
                                      <p:cBhvr>
                                        <p:cTn id="27" dur="500" autoRev="1" fill="hold"/>
                                        <p:tgtEl>
                                          <p:spTgt spid="4"/>
                                        </p:tgtEl>
                                      </p:cBhvr>
                                      <p:by x="105000" y="105000"/>
                                    </p:animScale>
                                  </p:childTnLst>
                                </p:cTn>
                              </p:par>
                            </p:childTnLst>
                          </p:cTn>
                        </p:par>
                        <p:par>
                          <p:cTn id="28" fill="hold">
                            <p:stCondLst>
                              <p:cond delay="9500"/>
                            </p:stCondLst>
                            <p:childTnLst>
                              <p:par>
                                <p:cTn id="29" presetID="26" presetClass="emph" presetSubtype="0" fill="hold" grpId="6" nodeType="afterEffect">
                                  <p:stCondLst>
                                    <p:cond delay="750"/>
                                  </p:stCondLst>
                                  <p:childTnLst>
                                    <p:animEffect transition="out" filter="fade">
                                      <p:cBhvr>
                                        <p:cTn id="30" dur="1000" tmFilter="0, 0; .2, .5; .8, .5; 1, 0"/>
                                        <p:tgtEl>
                                          <p:spTgt spid="4"/>
                                        </p:tgtEl>
                                      </p:cBhvr>
                                    </p:animEffect>
                                    <p:animScale>
                                      <p:cBhvr>
                                        <p:cTn id="31" dur="500" autoRev="1" fill="hold"/>
                                        <p:tgtEl>
                                          <p:spTgt spid="4"/>
                                        </p:tgtEl>
                                      </p:cBhvr>
                                      <p:by x="105000" y="105000"/>
                                    </p:animScale>
                                  </p:childTnLst>
                                </p:cTn>
                              </p:par>
                            </p:childTnLst>
                          </p:cTn>
                        </p:par>
                        <p:par>
                          <p:cTn id="32" fill="hold">
                            <p:stCondLst>
                              <p:cond delay="11250"/>
                            </p:stCondLst>
                            <p:childTnLst>
                              <p:par>
                                <p:cTn id="33" presetID="26" presetClass="emph" presetSubtype="0" fill="hold" grpId="7" nodeType="afterEffect">
                                  <p:stCondLst>
                                    <p:cond delay="1000"/>
                                  </p:stCondLst>
                                  <p:childTnLst>
                                    <p:animEffect transition="out" filter="fade">
                                      <p:cBhvr>
                                        <p:cTn id="34" dur="1000" tmFilter="0, 0; .2, .5; .8, .5; 1, 0"/>
                                        <p:tgtEl>
                                          <p:spTgt spid="4"/>
                                        </p:tgtEl>
                                      </p:cBhvr>
                                    </p:animEffect>
                                    <p:animScale>
                                      <p:cBhvr>
                                        <p:cTn id="35" dur="500" autoRev="1" fill="hold"/>
                                        <p:tgtEl>
                                          <p:spTgt spid="4"/>
                                        </p:tgtEl>
                                      </p:cBhvr>
                                      <p:by x="105000" y="105000"/>
                                    </p:animScale>
                                  </p:childTnLst>
                                </p:cTn>
                              </p:par>
                            </p:childTnLst>
                          </p:cTn>
                        </p:par>
                        <p:par>
                          <p:cTn id="36" fill="hold">
                            <p:stCondLst>
                              <p:cond delay="13250"/>
                            </p:stCondLst>
                            <p:childTnLst>
                              <p:par>
                                <p:cTn id="37" presetID="26" presetClass="emph" presetSubtype="0" fill="hold" grpId="8" nodeType="afterEffect">
                                  <p:stCondLst>
                                    <p:cond delay="1000"/>
                                  </p:stCondLst>
                                  <p:childTnLst>
                                    <p:animEffect transition="out" filter="fade">
                                      <p:cBhvr>
                                        <p:cTn id="38" dur="1000" tmFilter="0, 0; .2, .5; .8, .5; 1, 0"/>
                                        <p:tgtEl>
                                          <p:spTgt spid="4"/>
                                        </p:tgtEl>
                                      </p:cBhvr>
                                    </p:animEffect>
                                    <p:animScale>
                                      <p:cBhvr>
                                        <p:cTn id="39" dur="500" autoRev="1" fill="hold"/>
                                        <p:tgtEl>
                                          <p:spTgt spid="4"/>
                                        </p:tgtEl>
                                      </p:cBhvr>
                                      <p:by x="105000" y="105000"/>
                                    </p:animScale>
                                  </p:childTnLst>
                                </p:cTn>
                              </p:par>
                            </p:childTnLst>
                          </p:cTn>
                        </p:par>
                        <p:par>
                          <p:cTn id="40" fill="hold">
                            <p:stCondLst>
                              <p:cond delay="15250"/>
                            </p:stCondLst>
                            <p:childTnLst>
                              <p:par>
                                <p:cTn id="41" presetID="26" presetClass="emph" presetSubtype="0" fill="hold" grpId="9" nodeType="afterEffect">
                                  <p:stCondLst>
                                    <p:cond delay="0"/>
                                  </p:stCondLst>
                                  <p:childTnLst>
                                    <p:animEffect transition="out" filter="fade">
                                      <p:cBhvr>
                                        <p:cTn id="42" dur="1000" tmFilter="0, 0; .2, .5; .8, .5; 1, 0"/>
                                        <p:tgtEl>
                                          <p:spTgt spid="4"/>
                                        </p:tgtEl>
                                      </p:cBhvr>
                                    </p:animEffect>
                                    <p:animScale>
                                      <p:cBhvr>
                                        <p:cTn id="43"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4" grpId="5"/>
      <p:bldP spid="4" grpId="6"/>
      <p:bldP spid="4" grpId="7"/>
      <p:bldP spid="4" grpId="8"/>
      <p:bldP spid="4" grpId="9"/>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
            <a:ext cx="12192000" cy="1139190"/>
          </a:xfrm>
        </p:spPr>
        <p:txBody>
          <a:bodyPr>
            <a:noAutofit/>
          </a:bodyPr>
          <a:lstStyle/>
          <a:p>
            <a:pPr marL="0" indent="0" algn="ctr">
              <a:buNone/>
            </a:pPr>
            <a:r>
              <a:rPr lang="en-US" sz="6600" i="1" dirty="0">
                <a:solidFill>
                  <a:srgbClr val="A31D6A"/>
                </a:solidFill>
                <a:effectLst>
                  <a:outerShdw blurRad="38100" dist="38100" dir="2700000" algn="tl">
                    <a:srgbClr val="000000">
                      <a:alpha val="43137"/>
                    </a:srgbClr>
                  </a:outerShdw>
                </a:effectLst>
                <a:latin typeface="Trebuchet MS"/>
              </a:rPr>
              <a:t>Matthew 4:23-25 (NAS)</a:t>
            </a:r>
            <a:endParaRPr lang="en-US" sz="6000" i="1" dirty="0">
              <a:solidFill>
                <a:srgbClr val="A31D6A"/>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0" y="1143000"/>
            <a:ext cx="12268200" cy="5711190"/>
          </a:xfrm>
        </p:spPr>
        <p:txBody>
          <a:bodyPr>
            <a:noAutofit/>
          </a:bodyPr>
          <a:lstStyle/>
          <a:p>
            <a:pPr marL="0" marR="0" indent="0">
              <a:lnSpc>
                <a:spcPct val="107000"/>
              </a:lnSpc>
              <a:spcAft>
                <a:spcPts val="800"/>
              </a:spcAft>
              <a:buNone/>
            </a:pPr>
            <a:r>
              <a:rPr lang="en-US" sz="5400" b="1" baseline="30000" dirty="0">
                <a:effectLst/>
                <a:ea typeface="Calibri" panose="020F0502020204030204" pitchFamily="34" charset="0"/>
                <a:cs typeface="Times New Roman" panose="02020603050405020304" pitchFamily="18" charset="0"/>
              </a:rPr>
              <a:t>23</a:t>
            </a:r>
            <a:r>
              <a:rPr lang="en-US" sz="5400" dirty="0">
                <a:effectLst/>
                <a:ea typeface="Calibri" panose="020F0502020204030204" pitchFamily="34" charset="0"/>
                <a:cs typeface="Times New Roman" panose="02020603050405020304" pitchFamily="18" charset="0"/>
              </a:rPr>
              <a:t> Jesus was going about in all of Galilee, teaching in their synagogues and proclaiming the gospel of the kingdom, and healing every disease and every sickness among the people.</a:t>
            </a:r>
          </a:p>
        </p:txBody>
      </p:sp>
    </p:spTree>
    <p:extLst>
      <p:ext uri="{BB962C8B-B14F-4D97-AF65-F5344CB8AC3E}">
        <p14:creationId xmlns:p14="http://schemas.microsoft.com/office/powerpoint/2010/main" val="42903948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
            <a:ext cx="12192000" cy="1139190"/>
          </a:xfrm>
        </p:spPr>
        <p:txBody>
          <a:bodyPr>
            <a:noAutofit/>
          </a:bodyPr>
          <a:lstStyle/>
          <a:p>
            <a:pPr marL="0" indent="0" algn="ctr">
              <a:buNone/>
            </a:pPr>
            <a:r>
              <a:rPr kumimoji="0" lang="en-US" sz="6600" b="1" i="1" u="none" strike="noStrike" kern="1200" cap="none" spc="0" normalizeH="0" baseline="0" noProof="0" dirty="0">
                <a:ln>
                  <a:noFill/>
                </a:ln>
                <a:solidFill>
                  <a:srgbClr val="A31D6A"/>
                </a:solidFill>
                <a:effectLst>
                  <a:outerShdw blurRad="38100" dist="38100" dir="2700000" algn="tl">
                    <a:srgbClr val="000000">
                      <a:alpha val="43137"/>
                    </a:srgbClr>
                  </a:outerShdw>
                </a:effectLst>
                <a:uLnTx/>
                <a:uFillTx/>
                <a:latin typeface="Trebuchet MS"/>
                <a:ea typeface="+mj-ea"/>
                <a:cs typeface="+mj-cs"/>
              </a:rPr>
              <a:t>Matthew 4:23-25 (NAS)</a:t>
            </a:r>
            <a:endParaRPr lang="en-US" sz="6600" i="1" dirty="0">
              <a:solidFill>
                <a:srgbClr val="A31D6A"/>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0" y="762000"/>
            <a:ext cx="12192000" cy="6096000"/>
          </a:xfrm>
        </p:spPr>
        <p:txBody>
          <a:bodyPr>
            <a:noAutofit/>
          </a:bodyPr>
          <a:lstStyle/>
          <a:p>
            <a:pPr marL="0" marR="0" lvl="0" indent="0" algn="l" defTabSz="914400" rtl="0" eaLnBrk="1" fontAlgn="auto" latinLnBrk="0" hangingPunct="1">
              <a:lnSpc>
                <a:spcPct val="107000"/>
              </a:lnSpc>
              <a:spcBef>
                <a:spcPct val="20000"/>
              </a:spcBef>
              <a:spcAft>
                <a:spcPts val="800"/>
              </a:spcAft>
              <a:buClr>
                <a:srgbClr val="A379BB">
                  <a:lumMod val="75000"/>
                </a:srgbClr>
              </a:buClr>
              <a:buSzPct val="130000"/>
              <a:buFont typeface="Georgia" pitchFamily="18" charset="0"/>
              <a:buNone/>
              <a:tabLst/>
              <a:defRPr/>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24</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 And the news about Him spread throughout Syria; and they brought to Him all who were ill, those suffering with various diseases and severe pain, demon-possessed, people with  epilepsy, and people who were paralyzed; and He healed them. </a:t>
            </a:r>
          </a:p>
        </p:txBody>
      </p:sp>
    </p:spTree>
    <p:extLst>
      <p:ext uri="{BB962C8B-B14F-4D97-AF65-F5344CB8AC3E}">
        <p14:creationId xmlns:p14="http://schemas.microsoft.com/office/powerpoint/2010/main" val="4169762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
            <a:ext cx="12192000" cy="1139190"/>
          </a:xfrm>
        </p:spPr>
        <p:txBody>
          <a:bodyPr>
            <a:noAutofit/>
          </a:bodyPr>
          <a:lstStyle/>
          <a:p>
            <a:pPr marL="0" indent="0" algn="ctr">
              <a:buNone/>
            </a:pPr>
            <a:r>
              <a:rPr kumimoji="0" lang="en-US" sz="6600" b="1" i="1" u="none" strike="noStrike" kern="1200" cap="none" spc="0" normalizeH="0" baseline="0" noProof="0" dirty="0">
                <a:ln>
                  <a:noFill/>
                </a:ln>
                <a:solidFill>
                  <a:srgbClr val="A31D6A"/>
                </a:solidFill>
                <a:effectLst>
                  <a:outerShdw blurRad="38100" dist="38100" dir="2700000" algn="tl">
                    <a:srgbClr val="000000">
                      <a:alpha val="43137"/>
                    </a:srgbClr>
                  </a:outerShdw>
                </a:effectLst>
                <a:uLnTx/>
                <a:uFillTx/>
                <a:latin typeface="Trebuchet MS"/>
                <a:ea typeface="+mj-ea"/>
                <a:cs typeface="+mj-cs"/>
              </a:rPr>
              <a:t>Matthew 4:23-25 (NAS)</a:t>
            </a:r>
            <a:endParaRPr lang="en-US" sz="6600" i="1" dirty="0">
              <a:solidFill>
                <a:srgbClr val="A31D6A"/>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0" y="1143000"/>
            <a:ext cx="12192000" cy="5715000"/>
          </a:xfrm>
        </p:spPr>
        <p:txBody>
          <a:bodyPr>
            <a:noAutofit/>
          </a:bodyPr>
          <a:lstStyle/>
          <a:p>
            <a:pPr marL="45720" indent="0">
              <a:buClr>
                <a:srgbClr val="A379BB">
                  <a:lumMod val="75000"/>
                </a:srgbClr>
              </a:buClr>
              <a:buNone/>
              <a:defRPr/>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25</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 Large crowds followed Him from Galilee and </a:t>
            </a:r>
            <a:r>
              <a:rPr kumimoji="0" lang="en-US" sz="5400" b="0" i="1"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the</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 Decapolis, and Jerusalem, and Judea, and </a:t>
            </a:r>
            <a:r>
              <a:rPr lang="en-US" sz="5400" i="1" dirty="0">
                <a:solidFill>
                  <a:prstClr val="black">
                    <a:lumMod val="75000"/>
                    <a:lumOff val="25000"/>
                  </a:prstClr>
                </a:solidFill>
                <a:latin typeface="Trebuchet MS"/>
                <a:ea typeface="Calibri" panose="020F0502020204030204" pitchFamily="34" charset="0"/>
                <a:cs typeface="Times New Roman" panose="02020603050405020304" pitchFamily="18" charset="0"/>
              </a:rPr>
              <a:t>from</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 beyond the Jordan.</a:t>
            </a:r>
            <a:br>
              <a:rPr lang="en-US" sz="4400" dirty="0">
                <a:solidFill>
                  <a:prstClr val="black">
                    <a:lumMod val="75000"/>
                    <a:lumOff val="25000"/>
                  </a:prstClr>
                </a:solidFill>
              </a:rPr>
            </a:br>
            <a:br>
              <a:rPr lang="en-US" sz="4400" dirty="0"/>
            </a:br>
            <a:endParaRPr lang="en-US" sz="4400" dirty="0"/>
          </a:p>
        </p:txBody>
      </p:sp>
    </p:spTree>
    <p:extLst>
      <p:ext uri="{BB962C8B-B14F-4D97-AF65-F5344CB8AC3E}">
        <p14:creationId xmlns:p14="http://schemas.microsoft.com/office/powerpoint/2010/main" val="1566889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27000">
              <a:schemeClr val="accent6"/>
            </a:gs>
            <a:gs pos="90000">
              <a:schemeClr val="bg2"/>
            </a:gs>
          </a:gsLst>
          <a:lin ang="5400000" scaled="1"/>
        </a:gradFill>
        <a:effectLst/>
      </p:bgPr>
    </p:bg>
    <p:spTree>
      <p:nvGrpSpPr>
        <p:cNvPr id="1" name="">
          <a:extLst>
            <a:ext uri="{FF2B5EF4-FFF2-40B4-BE49-F238E27FC236}">
              <a16:creationId xmlns:a16="http://schemas.microsoft.com/office/drawing/2014/main" id="{DD99AE6E-D9F5-23C2-D93F-32A3B649DA2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3E80BDE-46E8-20DF-56EA-F4D3DAD4F983}"/>
              </a:ext>
            </a:extLst>
          </p:cNvPr>
          <p:cNvPicPr>
            <a:picLocks noChangeAspect="1"/>
          </p:cNvPicPr>
          <p:nvPr/>
        </p:nvPicPr>
        <p:blipFill>
          <a:blip r:embed="rId4"/>
          <a:stretch>
            <a:fillRect/>
          </a:stretch>
        </p:blipFill>
        <p:spPr>
          <a:xfrm>
            <a:off x="8978733" y="38100"/>
            <a:ext cx="3213268" cy="2552700"/>
          </a:xfrm>
          <a:prstGeom prst="rect">
            <a:avLst/>
          </a:prstGeom>
        </p:spPr>
      </p:pic>
      <p:sp>
        <p:nvSpPr>
          <p:cNvPr id="3" name="Subtitle 2">
            <a:extLst>
              <a:ext uri="{FF2B5EF4-FFF2-40B4-BE49-F238E27FC236}">
                <a16:creationId xmlns:a16="http://schemas.microsoft.com/office/drawing/2014/main" id="{1FFF3B00-57F3-B09A-6D4A-E1D4AB614593}"/>
              </a:ext>
            </a:extLst>
          </p:cNvPr>
          <p:cNvSpPr>
            <a:spLocks noGrp="1"/>
          </p:cNvSpPr>
          <p:nvPr>
            <p:ph type="subTitle" idx="1"/>
          </p:nvPr>
        </p:nvSpPr>
        <p:spPr>
          <a:xfrm>
            <a:off x="0" y="0"/>
            <a:ext cx="12192000" cy="6858000"/>
          </a:xfrm>
        </p:spPr>
        <p:txBody>
          <a:bodyPr anchor="t">
            <a:normAutofit/>
          </a:bodyPr>
          <a:lstStyle/>
          <a:p>
            <a:r>
              <a:rPr lang="en-US" sz="6000" dirty="0">
                <a:solidFill>
                  <a:prstClr val="black"/>
                </a:solidFill>
              </a:rPr>
              <a:t>Evangelism:</a:t>
            </a:r>
            <a:endParaRPr lang="en-US" sz="4400" dirty="0">
              <a:solidFill>
                <a:prstClr val="black"/>
              </a:solidFill>
            </a:endParaRPr>
          </a:p>
          <a:p>
            <a:pPr marL="1143000" lvl="2" indent="-685800" algn="l">
              <a:lnSpc>
                <a:spcPct val="100000"/>
              </a:lnSpc>
              <a:spcBef>
                <a:spcPts val="0"/>
              </a:spcBef>
              <a:buSzTx/>
              <a:buFont typeface="Wingdings" panose="05000000000000000000" pitchFamily="2" charset="2"/>
              <a:buChar char="Ø"/>
            </a:pPr>
            <a:r>
              <a:rPr lang="en-US" sz="6000" b="1" dirty="0">
                <a:solidFill>
                  <a:prstClr val="black"/>
                </a:solidFill>
              </a:rPr>
              <a:t>Integrated into all              Mission Aspects</a:t>
            </a:r>
          </a:p>
          <a:p>
            <a:pPr marL="1143000" lvl="2" indent="-685800" algn="l">
              <a:lnSpc>
                <a:spcPct val="100000"/>
              </a:lnSpc>
              <a:spcBef>
                <a:spcPts val="0"/>
              </a:spcBef>
              <a:buSzTx/>
              <a:buFont typeface="Wingdings" panose="05000000000000000000" pitchFamily="2" charset="2"/>
              <a:buChar char="Ø"/>
            </a:pPr>
            <a:r>
              <a:rPr lang="en-US" sz="6000" b="1" dirty="0">
                <a:solidFill>
                  <a:prstClr val="black"/>
                </a:solidFill>
              </a:rPr>
              <a:t>Evangelist Student Home Visits</a:t>
            </a:r>
          </a:p>
          <a:p>
            <a:pPr marL="1143000" lvl="2" indent="-685800" algn="l">
              <a:lnSpc>
                <a:spcPct val="100000"/>
              </a:lnSpc>
              <a:spcBef>
                <a:spcPts val="0"/>
              </a:spcBef>
              <a:buSzTx/>
              <a:buFont typeface="Wingdings" panose="05000000000000000000" pitchFamily="2" charset="2"/>
              <a:buChar char="Ø"/>
            </a:pPr>
            <a:r>
              <a:rPr lang="en-US" sz="6000" b="1" dirty="0">
                <a:solidFill>
                  <a:prstClr val="black"/>
                </a:solidFill>
              </a:rPr>
              <a:t>School Curriculum (Bible Knowledge)</a:t>
            </a:r>
          </a:p>
          <a:p>
            <a:pPr marL="1143000" lvl="2" indent="-685800" algn="l">
              <a:lnSpc>
                <a:spcPct val="100000"/>
              </a:lnSpc>
              <a:spcBef>
                <a:spcPts val="0"/>
              </a:spcBef>
              <a:buSzTx/>
              <a:buFont typeface="Wingdings" panose="05000000000000000000" pitchFamily="2" charset="2"/>
              <a:buChar char="Ø"/>
            </a:pPr>
            <a:r>
              <a:rPr lang="en-US" sz="6000" b="1" dirty="0">
                <a:solidFill>
                  <a:prstClr val="black"/>
                </a:solidFill>
              </a:rPr>
              <a:t>Church Visitation by Students</a:t>
            </a:r>
          </a:p>
          <a:p>
            <a:pPr marL="0" lvl="1" algn="l">
              <a:lnSpc>
                <a:spcPct val="100000"/>
              </a:lnSpc>
              <a:spcBef>
                <a:spcPts val="0"/>
              </a:spcBef>
              <a:buSzTx/>
            </a:pPr>
            <a:endParaRPr lang="en-US" sz="2800" dirty="0">
              <a:solidFill>
                <a:prstClr val="black"/>
              </a:solidFill>
            </a:endParaRPr>
          </a:p>
        </p:txBody>
      </p:sp>
      <p:pic>
        <p:nvPicPr>
          <p:cNvPr id="6" name="Picture 5">
            <a:extLst>
              <a:ext uri="{FF2B5EF4-FFF2-40B4-BE49-F238E27FC236}">
                <a16:creationId xmlns:a16="http://schemas.microsoft.com/office/drawing/2014/main" id="{0A49FCA3-CCC4-CB32-6CF5-56B1C4B493A0}"/>
              </a:ext>
            </a:extLst>
          </p:cNvPr>
          <p:cNvPicPr>
            <a:picLocks noChangeAspect="1"/>
          </p:cNvPicPr>
          <p:nvPr/>
        </p:nvPicPr>
        <p:blipFill>
          <a:blip r:embed="rId5"/>
          <a:stretch>
            <a:fillRect/>
          </a:stretch>
        </p:blipFill>
        <p:spPr>
          <a:xfrm>
            <a:off x="228600" y="990600"/>
            <a:ext cx="2676899" cy="342948"/>
          </a:xfrm>
          <a:prstGeom prst="rect">
            <a:avLst/>
          </a:prstGeom>
        </p:spPr>
      </p:pic>
    </p:spTree>
    <p:extLst>
      <p:ext uri="{BB962C8B-B14F-4D97-AF65-F5344CB8AC3E}">
        <p14:creationId xmlns:p14="http://schemas.microsoft.com/office/powerpoint/2010/main" val="30527087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400"/>
                                        <p:tgtEl>
                                          <p:spTgt spid="3">
                                            <p:txEl>
                                              <p:pRg st="2" end="2"/>
                                            </p:txEl>
                                          </p:spTgt>
                                        </p:tgtEl>
                                      </p:cBhvr>
                                    </p:animEffect>
                                  </p:childTnLst>
                                </p:cTn>
                              </p:par>
                              <p:par>
                                <p:cTn id="14" presetID="10" presetClass="entr" presetSubtype="0" fill="hold" grpId="0" nodeType="withEffect">
                                  <p:stCondLst>
                                    <p:cond delay="2000"/>
                                  </p:stCondLst>
                                  <p:iterate type="lt">
                                    <p:tmPct val="10000"/>
                                  </p:iterate>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400"/>
                                        <p:tgtEl>
                                          <p:spTgt spid="3">
                                            <p:txEl>
                                              <p:pRg st="3" end="3"/>
                                            </p:txEl>
                                          </p:spTgt>
                                        </p:tgtEl>
                                      </p:cBhvr>
                                    </p:animEffect>
                                  </p:childTnLst>
                                </p:cTn>
                              </p:par>
                              <p:par>
                                <p:cTn id="17" presetID="10" presetClass="entr" presetSubtype="0" fill="hold" grpId="0" nodeType="withEffect">
                                  <p:stCondLst>
                                    <p:cond delay="2000"/>
                                  </p:stCondLst>
                                  <p:iterate type="lt">
                                    <p:tmPct val="10000"/>
                                  </p:iterate>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400"/>
                                        <p:tgtEl>
                                          <p:spTgt spid="3">
                                            <p:txEl>
                                              <p:pRg st="4" end="4"/>
                                            </p:txEl>
                                          </p:spTgt>
                                        </p:tgtEl>
                                      </p:cBhvr>
                                    </p:animEffect>
                                  </p:childTnLst>
                                </p:cTn>
                              </p:par>
                              <p:par>
                                <p:cTn id="20" presetID="10" presetClass="entr" presetSubtype="0" fill="hold" grpId="1" nodeType="withEffect">
                                  <p:stCondLst>
                                    <p:cond delay="250"/>
                                  </p:stCondLst>
                                  <p:iterate type="lt">
                                    <p:tmPct val="10000"/>
                                  </p:iterate>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
            <a:ext cx="12192000" cy="1139190"/>
          </a:xfrm>
        </p:spPr>
        <p:txBody>
          <a:bodyPr>
            <a:noAutofit/>
          </a:bodyPr>
          <a:lstStyle/>
          <a:p>
            <a:pPr marL="0" indent="0" algn="ctr">
              <a:buNone/>
            </a:pPr>
            <a:r>
              <a:rPr lang="en-US" sz="6500" i="1" dirty="0">
                <a:solidFill>
                  <a:srgbClr val="A31D6A"/>
                </a:solidFill>
                <a:effectLst>
                  <a:outerShdw blurRad="38100" dist="38100" dir="2700000" algn="tl">
                    <a:srgbClr val="000000">
                      <a:alpha val="43137"/>
                    </a:srgbClr>
                  </a:outerShdw>
                </a:effectLst>
              </a:rPr>
              <a:t>II Corinthians 9:1-15 (NLT)</a:t>
            </a:r>
          </a:p>
        </p:txBody>
      </p:sp>
      <p:sp>
        <p:nvSpPr>
          <p:cNvPr id="3" name="Content Placeholder 2"/>
          <p:cNvSpPr>
            <a:spLocks noGrp="1"/>
          </p:cNvSpPr>
          <p:nvPr>
            <p:ph sz="quarter" idx="13"/>
          </p:nvPr>
        </p:nvSpPr>
        <p:spPr>
          <a:xfrm>
            <a:off x="0" y="762000"/>
            <a:ext cx="12192000" cy="6096000"/>
          </a:xfrm>
        </p:spPr>
        <p:txBody>
          <a:bodyPr>
            <a:noAutofit/>
          </a:bodyPr>
          <a:lstStyle/>
          <a:p>
            <a:pPr marL="0" marR="0" indent="0">
              <a:lnSpc>
                <a:spcPct val="107000"/>
              </a:lnSpc>
              <a:spcAft>
                <a:spcPts val="800"/>
              </a:spcAft>
              <a:buNone/>
            </a:pPr>
            <a:r>
              <a:rPr lang="en-US" sz="5400" b="1" baseline="30000" dirty="0">
                <a:effectLst/>
                <a:ea typeface="Calibri" panose="020F0502020204030204" pitchFamily="34" charset="0"/>
                <a:cs typeface="Times New Roman" panose="02020603050405020304" pitchFamily="18" charset="0"/>
              </a:rPr>
              <a:t>1</a:t>
            </a:r>
            <a:r>
              <a:rPr lang="en-US" sz="5400" dirty="0">
                <a:effectLst/>
                <a:ea typeface="Calibri" panose="020F0502020204030204" pitchFamily="34" charset="0"/>
                <a:cs typeface="Times New Roman" panose="02020603050405020304" pitchFamily="18" charset="0"/>
              </a:rPr>
              <a:t> I really don't need to write to you about this ministry of giving for the believers in Jerusalem. </a:t>
            </a:r>
            <a:r>
              <a:rPr lang="en-US" sz="5400" b="1" baseline="30000" dirty="0">
                <a:effectLst/>
                <a:ea typeface="Calibri" panose="020F0502020204030204" pitchFamily="34" charset="0"/>
                <a:cs typeface="Times New Roman" panose="02020603050405020304" pitchFamily="18" charset="0"/>
              </a:rPr>
              <a:t>2</a:t>
            </a:r>
            <a:r>
              <a:rPr lang="en-US" sz="5400" dirty="0">
                <a:effectLst/>
                <a:ea typeface="Calibri" panose="020F0502020204030204" pitchFamily="34" charset="0"/>
                <a:cs typeface="Times New Roman" panose="02020603050405020304" pitchFamily="18" charset="0"/>
              </a:rPr>
              <a:t> For I know how eager you are to help, and I have been boasting to the churches in Macedonia that you in Greece were ready to send an offering a year ago. </a:t>
            </a:r>
            <a:endParaRPr lang="en-US" sz="5400" dirty="0"/>
          </a:p>
        </p:txBody>
      </p:sp>
    </p:spTree>
    <p:extLst>
      <p:ext uri="{BB962C8B-B14F-4D97-AF65-F5344CB8AC3E}">
        <p14:creationId xmlns:p14="http://schemas.microsoft.com/office/powerpoint/2010/main" val="429610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27000">
              <a:schemeClr val="accent6"/>
            </a:gs>
            <a:gs pos="90000">
              <a:schemeClr val="bg2"/>
            </a:gs>
          </a:gsLst>
          <a:lin ang="5400000" scaled="1"/>
        </a:gradFill>
        <a:effectLst/>
      </p:bgPr>
    </p:bg>
    <p:spTree>
      <p:nvGrpSpPr>
        <p:cNvPr id="1" name="">
          <a:extLst>
            <a:ext uri="{FF2B5EF4-FFF2-40B4-BE49-F238E27FC236}">
              <a16:creationId xmlns:a16="http://schemas.microsoft.com/office/drawing/2014/main" id="{9114792A-E76D-58C9-8A40-1589014FDCC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0231E5F-D86F-F4A0-D38E-16D78AEC1D18}"/>
              </a:ext>
            </a:extLst>
          </p:cNvPr>
          <p:cNvSpPr>
            <a:spLocks noGrp="1"/>
          </p:cNvSpPr>
          <p:nvPr>
            <p:ph type="subTitle" idx="1"/>
          </p:nvPr>
        </p:nvSpPr>
        <p:spPr>
          <a:xfrm>
            <a:off x="0" y="0"/>
            <a:ext cx="12192000" cy="6858000"/>
          </a:xfrm>
        </p:spPr>
        <p:txBody>
          <a:bodyPr anchor="t">
            <a:normAutofit/>
          </a:bodyPr>
          <a:lstStyle/>
          <a:p>
            <a:r>
              <a:rPr lang="en-US" sz="5400" dirty="0">
                <a:solidFill>
                  <a:prstClr val="black"/>
                </a:solidFill>
                <a:effectLst>
                  <a:outerShdw blurRad="38100" dist="38100" dir="2700000" algn="tl">
                    <a:srgbClr val="000000">
                      <a:alpha val="43137"/>
                    </a:srgbClr>
                  </a:outerShdw>
                </a:effectLst>
              </a:rPr>
              <a:t>Construction:</a:t>
            </a:r>
            <a:endParaRPr lang="en-US" sz="4000" dirty="0">
              <a:solidFill>
                <a:prstClr val="black"/>
              </a:solidFill>
              <a:effectLst>
                <a:outerShdw blurRad="38100" dist="38100" dir="2700000" algn="tl">
                  <a:srgbClr val="000000">
                    <a:alpha val="43137"/>
                  </a:srgbClr>
                </a:outerShdw>
              </a:effectLst>
            </a:endParaRPr>
          </a:p>
          <a:p>
            <a:pPr marL="1143000" lvl="2" indent="-685800" algn="l">
              <a:lnSpc>
                <a:spcPct val="100000"/>
              </a:lnSpc>
              <a:spcBef>
                <a:spcPts val="0"/>
              </a:spcBef>
              <a:buSzTx/>
              <a:buFont typeface="Wingdings" panose="05000000000000000000" pitchFamily="2" charset="2"/>
              <a:buChar char="Ø"/>
            </a:pPr>
            <a:r>
              <a:rPr lang="en-US" sz="6000" b="1" dirty="0">
                <a:solidFill>
                  <a:prstClr val="black"/>
                </a:solidFill>
              </a:rPr>
              <a:t>Education Facility</a:t>
            </a:r>
          </a:p>
          <a:p>
            <a:pPr marL="1143000" lvl="2" indent="-685800" algn="l">
              <a:lnSpc>
                <a:spcPct val="100000"/>
              </a:lnSpc>
              <a:spcBef>
                <a:spcPts val="0"/>
              </a:spcBef>
              <a:buSzTx/>
              <a:buFont typeface="Wingdings" panose="05000000000000000000" pitchFamily="2" charset="2"/>
              <a:buChar char="Ø"/>
            </a:pPr>
            <a:r>
              <a:rPr lang="en-US" sz="6000" b="1" dirty="0">
                <a:solidFill>
                  <a:prstClr val="black"/>
                </a:solidFill>
              </a:rPr>
              <a:t>Library</a:t>
            </a:r>
          </a:p>
          <a:p>
            <a:pPr marL="1143000" lvl="2" indent="-685800" algn="l">
              <a:lnSpc>
                <a:spcPct val="100000"/>
              </a:lnSpc>
              <a:spcBef>
                <a:spcPts val="0"/>
              </a:spcBef>
              <a:buSzTx/>
              <a:buFont typeface="Wingdings" panose="05000000000000000000" pitchFamily="2" charset="2"/>
              <a:buChar char="Ø"/>
            </a:pPr>
            <a:r>
              <a:rPr lang="en-US" sz="6000" b="1" dirty="0">
                <a:solidFill>
                  <a:prstClr val="black"/>
                </a:solidFill>
              </a:rPr>
              <a:t>Solar Panels (new batteries)</a:t>
            </a:r>
          </a:p>
          <a:p>
            <a:pPr marL="1143000" lvl="2" indent="-685800" algn="l">
              <a:lnSpc>
                <a:spcPct val="100000"/>
              </a:lnSpc>
              <a:spcBef>
                <a:spcPts val="0"/>
              </a:spcBef>
              <a:buSzTx/>
              <a:buFont typeface="Wingdings" panose="05000000000000000000" pitchFamily="2" charset="2"/>
              <a:buChar char="Ø"/>
            </a:pPr>
            <a:r>
              <a:rPr lang="en-US" sz="6000" b="1" dirty="0">
                <a:solidFill>
                  <a:prstClr val="black"/>
                </a:solidFill>
              </a:rPr>
              <a:t>Dormitory</a:t>
            </a:r>
          </a:p>
          <a:p>
            <a:pPr marL="1143000" lvl="2" indent="-685800" algn="l">
              <a:lnSpc>
                <a:spcPct val="100000"/>
              </a:lnSpc>
              <a:spcBef>
                <a:spcPts val="0"/>
              </a:spcBef>
              <a:buSzTx/>
              <a:buFont typeface="Wingdings" panose="05000000000000000000" pitchFamily="2" charset="2"/>
              <a:buChar char="Ø"/>
            </a:pPr>
            <a:r>
              <a:rPr lang="en-US" sz="6000" b="1" dirty="0">
                <a:solidFill>
                  <a:prstClr val="black"/>
                </a:solidFill>
              </a:rPr>
              <a:t>Missions Skills &amp;        Technology Center</a:t>
            </a:r>
          </a:p>
          <a:p>
            <a:pPr marL="0" lvl="1" algn="l">
              <a:lnSpc>
                <a:spcPct val="100000"/>
              </a:lnSpc>
              <a:spcBef>
                <a:spcPts val="0"/>
              </a:spcBef>
              <a:buSzTx/>
            </a:pPr>
            <a:endParaRPr lang="en-US" sz="2800" dirty="0">
              <a:solidFill>
                <a:prstClr val="black"/>
              </a:solidFill>
            </a:endParaRPr>
          </a:p>
        </p:txBody>
      </p:sp>
      <p:pic>
        <p:nvPicPr>
          <p:cNvPr id="6" name="Picture 5">
            <a:extLst>
              <a:ext uri="{FF2B5EF4-FFF2-40B4-BE49-F238E27FC236}">
                <a16:creationId xmlns:a16="http://schemas.microsoft.com/office/drawing/2014/main" id="{965070BF-0F8C-C963-D692-8D5580DE333D}"/>
              </a:ext>
            </a:extLst>
          </p:cNvPr>
          <p:cNvPicPr>
            <a:picLocks noChangeAspect="1"/>
          </p:cNvPicPr>
          <p:nvPr/>
        </p:nvPicPr>
        <p:blipFill>
          <a:blip r:embed="rId4"/>
          <a:stretch>
            <a:fillRect/>
          </a:stretch>
        </p:blipFill>
        <p:spPr>
          <a:xfrm>
            <a:off x="457200" y="990600"/>
            <a:ext cx="2676899" cy="342948"/>
          </a:xfrm>
          <a:prstGeom prst="rect">
            <a:avLst/>
          </a:prstGeom>
        </p:spPr>
      </p:pic>
      <p:pic>
        <p:nvPicPr>
          <p:cNvPr id="8" name="Picture 7">
            <a:extLst>
              <a:ext uri="{FF2B5EF4-FFF2-40B4-BE49-F238E27FC236}">
                <a16:creationId xmlns:a16="http://schemas.microsoft.com/office/drawing/2014/main" id="{05F9FE90-29FA-5917-8C1D-1A287289024B}"/>
              </a:ext>
            </a:extLst>
          </p:cNvPr>
          <p:cNvPicPr>
            <a:picLocks noChangeAspect="1"/>
          </p:cNvPicPr>
          <p:nvPr/>
        </p:nvPicPr>
        <p:blipFill>
          <a:blip r:embed="rId5"/>
          <a:stretch>
            <a:fillRect/>
          </a:stretch>
        </p:blipFill>
        <p:spPr>
          <a:xfrm>
            <a:off x="7130435" y="-4012"/>
            <a:ext cx="5061566" cy="2671011"/>
          </a:xfrm>
          <a:prstGeom prst="rect">
            <a:avLst/>
          </a:prstGeom>
        </p:spPr>
      </p:pic>
      <p:pic>
        <p:nvPicPr>
          <p:cNvPr id="12" name="Picture 11">
            <a:extLst>
              <a:ext uri="{FF2B5EF4-FFF2-40B4-BE49-F238E27FC236}">
                <a16:creationId xmlns:a16="http://schemas.microsoft.com/office/drawing/2014/main" id="{B7DA2A1F-75EA-D21A-66E7-877F155072F6}"/>
              </a:ext>
            </a:extLst>
          </p:cNvPr>
          <p:cNvPicPr>
            <a:picLocks noChangeAspect="1"/>
          </p:cNvPicPr>
          <p:nvPr/>
        </p:nvPicPr>
        <p:blipFill>
          <a:blip r:embed="rId6"/>
          <a:stretch>
            <a:fillRect/>
          </a:stretch>
        </p:blipFill>
        <p:spPr>
          <a:xfrm>
            <a:off x="7400858" y="4632960"/>
            <a:ext cx="4791142" cy="2245093"/>
          </a:xfrm>
          <a:prstGeom prst="rect">
            <a:avLst/>
          </a:prstGeom>
        </p:spPr>
      </p:pic>
    </p:spTree>
    <p:extLst>
      <p:ext uri="{BB962C8B-B14F-4D97-AF65-F5344CB8AC3E}">
        <p14:creationId xmlns:p14="http://schemas.microsoft.com/office/powerpoint/2010/main" val="31106435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400"/>
                                        <p:tgtEl>
                                          <p:spTgt spid="3">
                                            <p:txEl>
                                              <p:pRg st="2" end="2"/>
                                            </p:txEl>
                                          </p:spTgt>
                                        </p:tgtEl>
                                      </p:cBhvr>
                                    </p:animEffect>
                                  </p:childTnLst>
                                </p:cTn>
                              </p:par>
                              <p:par>
                                <p:cTn id="14" presetID="10" presetClass="entr" presetSubtype="0" fill="hold" grpId="0" nodeType="withEffect">
                                  <p:stCondLst>
                                    <p:cond delay="2000"/>
                                  </p:stCondLst>
                                  <p:iterate type="lt">
                                    <p:tmPct val="10000"/>
                                  </p:iterate>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400"/>
                                        <p:tgtEl>
                                          <p:spTgt spid="3">
                                            <p:txEl>
                                              <p:pRg st="3" end="3"/>
                                            </p:txEl>
                                          </p:spTgt>
                                        </p:tgtEl>
                                      </p:cBhvr>
                                    </p:animEffect>
                                  </p:childTnLst>
                                </p:cTn>
                              </p:par>
                              <p:par>
                                <p:cTn id="17" presetID="10" presetClass="entr" presetSubtype="0" fill="hold" grpId="0" nodeType="withEffect">
                                  <p:stCondLst>
                                    <p:cond delay="2000"/>
                                  </p:stCondLst>
                                  <p:iterate type="lt">
                                    <p:tmPct val="10000"/>
                                  </p:iterate>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400"/>
                                        <p:tgtEl>
                                          <p:spTgt spid="3">
                                            <p:txEl>
                                              <p:pRg st="4" end="4"/>
                                            </p:txEl>
                                          </p:spTgt>
                                        </p:tgtEl>
                                      </p:cBhvr>
                                    </p:animEffect>
                                  </p:childTnLst>
                                </p:cTn>
                              </p:par>
                              <p:par>
                                <p:cTn id="20" presetID="10" presetClass="entr" presetSubtype="0" fill="hold" grpId="0" nodeType="withEffect">
                                  <p:stCondLst>
                                    <p:cond delay="2000"/>
                                  </p:stCondLst>
                                  <p:iterate type="lt">
                                    <p:tmPct val="10000"/>
                                  </p:iterate>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400"/>
                                        <p:tgtEl>
                                          <p:spTgt spid="3">
                                            <p:txEl>
                                              <p:pRg st="5" end="5"/>
                                            </p:txEl>
                                          </p:spTgt>
                                        </p:tgtEl>
                                      </p:cBhvr>
                                    </p:animEffect>
                                  </p:childTnLst>
                                </p:cTn>
                              </p:par>
                              <p:par>
                                <p:cTn id="23" presetID="10" presetClass="entr" presetSubtype="0" fill="hold" grpId="1" nodeType="withEffect">
                                  <p:stCondLst>
                                    <p:cond delay="250"/>
                                  </p:stCondLst>
                                  <p:iterate type="lt">
                                    <p:tmPct val="10000"/>
                                  </p:iterate>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27000">
              <a:schemeClr val="accent6"/>
            </a:gs>
            <a:gs pos="90000">
              <a:schemeClr val="bg2"/>
            </a:gs>
          </a:gsLst>
          <a:lin ang="5400000" scaled="1"/>
        </a:gradFill>
        <a:effectLst/>
      </p:bgPr>
    </p:bg>
    <p:spTree>
      <p:nvGrpSpPr>
        <p:cNvPr id="1" name="">
          <a:extLst>
            <a:ext uri="{FF2B5EF4-FFF2-40B4-BE49-F238E27FC236}">
              <a16:creationId xmlns:a16="http://schemas.microsoft.com/office/drawing/2014/main" id="{E0873704-357B-AA36-EEDE-0BD82EA5E37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AC4929A-B8E9-CF7D-5A33-1EF835E332F0}"/>
              </a:ext>
            </a:extLst>
          </p:cNvPr>
          <p:cNvSpPr>
            <a:spLocks noGrp="1"/>
          </p:cNvSpPr>
          <p:nvPr>
            <p:ph type="subTitle" idx="1"/>
          </p:nvPr>
        </p:nvSpPr>
        <p:spPr>
          <a:xfrm>
            <a:off x="0" y="0"/>
            <a:ext cx="12192000" cy="6858000"/>
          </a:xfrm>
        </p:spPr>
        <p:txBody>
          <a:bodyPr anchor="t">
            <a:normAutofit/>
          </a:bodyPr>
          <a:lstStyle/>
          <a:p>
            <a:r>
              <a:rPr lang="en-US" sz="5400" dirty="0">
                <a:solidFill>
                  <a:prstClr val="black"/>
                </a:solidFill>
                <a:effectLst>
                  <a:outerShdw blurRad="38100" dist="38100" dir="2700000" algn="tl">
                    <a:srgbClr val="000000">
                      <a:alpha val="43137"/>
                    </a:srgbClr>
                  </a:outerShdw>
                </a:effectLst>
              </a:rPr>
              <a:t>Transportation / IT:</a:t>
            </a:r>
          </a:p>
          <a:p>
            <a:pPr marL="1143000" lvl="2" indent="-685800" algn="l">
              <a:lnSpc>
                <a:spcPct val="100000"/>
              </a:lnSpc>
              <a:spcBef>
                <a:spcPts val="0"/>
              </a:spcBef>
              <a:buSzTx/>
              <a:buFont typeface="Wingdings" panose="05000000000000000000" pitchFamily="2" charset="2"/>
              <a:buChar char="Ø"/>
            </a:pPr>
            <a:r>
              <a:rPr lang="en-US" sz="6000" b="1" dirty="0">
                <a:solidFill>
                  <a:prstClr val="black"/>
                </a:solidFill>
              </a:rPr>
              <a:t>Van Transportation Limited</a:t>
            </a:r>
          </a:p>
          <a:p>
            <a:pPr marL="1143000" lvl="2" indent="-685800" algn="l">
              <a:lnSpc>
                <a:spcPct val="100000"/>
              </a:lnSpc>
              <a:spcBef>
                <a:spcPts val="0"/>
              </a:spcBef>
              <a:buSzTx/>
              <a:buFont typeface="Wingdings" panose="05000000000000000000" pitchFamily="2" charset="2"/>
              <a:buChar char="Ø"/>
            </a:pPr>
            <a:r>
              <a:rPr lang="en-US" sz="6000" b="1" dirty="0">
                <a:solidFill>
                  <a:prstClr val="black"/>
                </a:solidFill>
              </a:rPr>
              <a:t>StarLink Internet Service</a:t>
            </a:r>
          </a:p>
          <a:p>
            <a:pPr marL="1143000" lvl="2" indent="-685800" algn="l">
              <a:lnSpc>
                <a:spcPct val="100000"/>
              </a:lnSpc>
              <a:spcBef>
                <a:spcPts val="0"/>
              </a:spcBef>
              <a:buSzTx/>
              <a:buFont typeface="Wingdings" panose="05000000000000000000" pitchFamily="2" charset="2"/>
              <a:buChar char="Ø"/>
            </a:pPr>
            <a:r>
              <a:rPr lang="en-US" sz="6000" b="1" dirty="0">
                <a:solidFill>
                  <a:prstClr val="black"/>
                </a:solidFill>
              </a:rPr>
              <a:t>Computers</a:t>
            </a:r>
          </a:p>
          <a:p>
            <a:pPr marL="1143000" lvl="2" indent="-685800" algn="l">
              <a:lnSpc>
                <a:spcPct val="100000"/>
              </a:lnSpc>
              <a:spcBef>
                <a:spcPts val="0"/>
              </a:spcBef>
              <a:buSzTx/>
              <a:buFont typeface="Wingdings" panose="05000000000000000000" pitchFamily="2" charset="2"/>
              <a:buChar char="Ø"/>
            </a:pPr>
            <a:r>
              <a:rPr lang="en-US" sz="6000" b="1" dirty="0">
                <a:solidFill>
                  <a:prstClr val="black"/>
                </a:solidFill>
              </a:rPr>
              <a:t>Organization Staff                Email Addresses</a:t>
            </a:r>
          </a:p>
          <a:p>
            <a:pPr marL="0" lvl="1" algn="l">
              <a:lnSpc>
                <a:spcPct val="100000"/>
              </a:lnSpc>
              <a:spcBef>
                <a:spcPts val="0"/>
              </a:spcBef>
              <a:buSzTx/>
            </a:pPr>
            <a:endParaRPr lang="en-US" sz="2800" dirty="0">
              <a:solidFill>
                <a:prstClr val="black"/>
              </a:solidFill>
            </a:endParaRPr>
          </a:p>
        </p:txBody>
      </p:sp>
      <p:pic>
        <p:nvPicPr>
          <p:cNvPr id="6" name="Picture 5">
            <a:extLst>
              <a:ext uri="{FF2B5EF4-FFF2-40B4-BE49-F238E27FC236}">
                <a16:creationId xmlns:a16="http://schemas.microsoft.com/office/drawing/2014/main" id="{CE779A61-504A-CA5F-DC4C-9DE1F5A140FF}"/>
              </a:ext>
            </a:extLst>
          </p:cNvPr>
          <p:cNvPicPr>
            <a:picLocks noChangeAspect="1"/>
          </p:cNvPicPr>
          <p:nvPr/>
        </p:nvPicPr>
        <p:blipFill>
          <a:blip r:embed="rId4"/>
          <a:stretch>
            <a:fillRect/>
          </a:stretch>
        </p:blipFill>
        <p:spPr>
          <a:xfrm>
            <a:off x="457200" y="914400"/>
            <a:ext cx="2676899" cy="342948"/>
          </a:xfrm>
          <a:prstGeom prst="rect">
            <a:avLst/>
          </a:prstGeom>
        </p:spPr>
      </p:pic>
      <p:pic>
        <p:nvPicPr>
          <p:cNvPr id="7" name="Picture 6">
            <a:extLst>
              <a:ext uri="{FF2B5EF4-FFF2-40B4-BE49-F238E27FC236}">
                <a16:creationId xmlns:a16="http://schemas.microsoft.com/office/drawing/2014/main" id="{09165456-7F7D-0DE4-5E30-3E2BAD4C1BB7}"/>
              </a:ext>
            </a:extLst>
          </p:cNvPr>
          <p:cNvPicPr>
            <a:picLocks noChangeAspect="1"/>
          </p:cNvPicPr>
          <p:nvPr/>
        </p:nvPicPr>
        <p:blipFill>
          <a:blip r:embed="rId5"/>
          <a:stretch>
            <a:fillRect/>
          </a:stretch>
        </p:blipFill>
        <p:spPr>
          <a:xfrm>
            <a:off x="7250863" y="4038601"/>
            <a:ext cx="4941137" cy="2806566"/>
          </a:xfrm>
          <a:prstGeom prst="rect">
            <a:avLst/>
          </a:prstGeom>
        </p:spPr>
      </p:pic>
    </p:spTree>
    <p:extLst>
      <p:ext uri="{BB962C8B-B14F-4D97-AF65-F5344CB8AC3E}">
        <p14:creationId xmlns:p14="http://schemas.microsoft.com/office/powerpoint/2010/main" val="34487314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400"/>
                                        <p:tgtEl>
                                          <p:spTgt spid="3">
                                            <p:txEl>
                                              <p:pRg st="2" end="2"/>
                                            </p:txEl>
                                          </p:spTgt>
                                        </p:tgtEl>
                                      </p:cBhvr>
                                    </p:animEffect>
                                  </p:childTnLst>
                                </p:cTn>
                              </p:par>
                              <p:par>
                                <p:cTn id="14" presetID="10" presetClass="entr" presetSubtype="0" fill="hold" grpId="0" nodeType="withEffect">
                                  <p:stCondLst>
                                    <p:cond delay="2000"/>
                                  </p:stCondLst>
                                  <p:iterate type="lt">
                                    <p:tmPct val="10000"/>
                                  </p:iterate>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400"/>
                                        <p:tgtEl>
                                          <p:spTgt spid="3">
                                            <p:txEl>
                                              <p:pRg st="3" end="3"/>
                                            </p:txEl>
                                          </p:spTgt>
                                        </p:tgtEl>
                                      </p:cBhvr>
                                    </p:animEffect>
                                  </p:childTnLst>
                                </p:cTn>
                              </p:par>
                              <p:par>
                                <p:cTn id="17" presetID="10" presetClass="entr" presetSubtype="0" fill="hold" grpId="0" nodeType="withEffect">
                                  <p:stCondLst>
                                    <p:cond delay="2000"/>
                                  </p:stCondLst>
                                  <p:iterate type="lt">
                                    <p:tmPct val="10000"/>
                                  </p:iterate>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400"/>
                                        <p:tgtEl>
                                          <p:spTgt spid="3">
                                            <p:txEl>
                                              <p:pRg st="4" end="4"/>
                                            </p:txEl>
                                          </p:spTgt>
                                        </p:tgtEl>
                                      </p:cBhvr>
                                    </p:animEffect>
                                  </p:childTnLst>
                                </p:cTn>
                              </p:par>
                              <p:par>
                                <p:cTn id="20" presetID="10" presetClass="entr" presetSubtype="0" fill="hold" grpId="1" nodeType="withEffect">
                                  <p:stCondLst>
                                    <p:cond delay="250"/>
                                  </p:stCondLst>
                                  <p:iterate type="lt">
                                    <p:tmPct val="10000"/>
                                  </p:iterate>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p:cNvSpPr>
            <a:spLocks noChangeArrowheads="1" noChangeShapeType="1" noTextEdit="1"/>
          </p:cNvSpPr>
          <p:nvPr/>
        </p:nvSpPr>
        <p:spPr bwMode="auto">
          <a:xfrm>
            <a:off x="1121187" y="33313"/>
            <a:ext cx="9699213" cy="1532931"/>
          </a:xfrm>
          <a:prstGeom prst="rect">
            <a:avLst/>
          </a:prstGeom>
          <a:noFill/>
        </p:spPr>
        <p:txBody>
          <a:bodyPr wrap="none" fromWordArt="1">
            <a:prstTxWarp prst="textWave1">
              <a:avLst>
                <a:gd name="adj1" fmla="val 13005"/>
                <a:gd name="adj2" fmla="val 0"/>
              </a:avLst>
            </a:prstTxWarp>
          </a:bodyPr>
          <a:lstStyle/>
          <a:p>
            <a:pPr algn="ctr"/>
            <a:r>
              <a:rPr lang="en-US" sz="4000" b="1" kern="10" dirty="0">
                <a:ln w="9525">
                  <a:noFill/>
                  <a:round/>
                  <a:headEnd/>
                  <a:tailEnd/>
                </a:ln>
                <a:solidFill>
                  <a:srgbClr val="0066FF"/>
                </a:solidFill>
                <a:effectLst>
                  <a:outerShdw dist="53882" dir="2700000" algn="ctr" rotWithShape="0">
                    <a:srgbClr val="C0C0C0"/>
                  </a:outerShdw>
                </a:effectLst>
                <a:latin typeface="Times New Roman"/>
                <a:cs typeface="Times New Roman"/>
              </a:rPr>
              <a:t>THE </a:t>
            </a:r>
          </a:p>
          <a:p>
            <a:pPr algn="ctr"/>
            <a:r>
              <a:rPr lang="en-US" sz="4000" b="1" kern="10" dirty="0">
                <a:ln w="9525">
                  <a:noFill/>
                  <a:round/>
                  <a:headEnd/>
                  <a:tailEnd/>
                </a:ln>
                <a:solidFill>
                  <a:srgbClr val="0066FF"/>
                </a:solidFill>
                <a:effectLst>
                  <a:outerShdw dist="53882" dir="2700000" algn="ctr" rotWithShape="0">
                    <a:srgbClr val="C0C0C0"/>
                  </a:outerShdw>
                </a:effectLst>
                <a:latin typeface="Times New Roman"/>
                <a:cs typeface="Times New Roman"/>
              </a:rPr>
              <a:t>CONDITIONS IN THE MISSION FIELD</a:t>
            </a:r>
          </a:p>
        </p:txBody>
      </p:sp>
      <p:sp>
        <p:nvSpPr>
          <p:cNvPr id="4" name="Text Box 5"/>
          <p:cNvSpPr txBox="1">
            <a:spLocks noChangeArrowheads="1"/>
          </p:cNvSpPr>
          <p:nvPr/>
        </p:nvSpPr>
        <p:spPr bwMode="auto">
          <a:xfrm>
            <a:off x="3037367" y="1679681"/>
            <a:ext cx="3201234" cy="584775"/>
          </a:xfrm>
          <a:prstGeom prst="rect">
            <a:avLst/>
          </a:prstGeom>
          <a:gradFill rotWithShape="0">
            <a:gsLst>
              <a:gs pos="0">
                <a:srgbClr val="FFCC66"/>
              </a:gs>
              <a:gs pos="50000">
                <a:schemeClr val="bg1"/>
              </a:gs>
              <a:gs pos="100000">
                <a:srgbClr val="FFCC66"/>
              </a:gs>
            </a:gsLst>
            <a:lin ang="5400000" scaled="1"/>
          </a:gradFill>
          <a:ln w="9525">
            <a:solidFill>
              <a:schemeClr val="tx1"/>
            </a:solidFill>
            <a:miter lim="800000"/>
            <a:headEnd/>
            <a:tailEnd/>
          </a:ln>
          <a:effectLst/>
        </p:spPr>
        <p:txBody>
          <a:bodyPr>
            <a:spAutoFit/>
          </a:bodyPr>
          <a:lstStyle/>
          <a:p>
            <a:pPr algn="ctr" eaLnBrk="0" hangingPunct="0"/>
            <a:r>
              <a:rPr lang="en-US" sz="3200" b="1" dirty="0"/>
              <a:t>SPIRITUAL NEEDS</a:t>
            </a:r>
          </a:p>
        </p:txBody>
      </p:sp>
      <p:sp>
        <p:nvSpPr>
          <p:cNvPr id="5" name="Text Box 6"/>
          <p:cNvSpPr txBox="1">
            <a:spLocks noChangeArrowheads="1"/>
          </p:cNvSpPr>
          <p:nvPr/>
        </p:nvSpPr>
        <p:spPr bwMode="auto">
          <a:xfrm>
            <a:off x="6238601" y="1665628"/>
            <a:ext cx="3201234" cy="584775"/>
          </a:xfrm>
          <a:prstGeom prst="rect">
            <a:avLst/>
          </a:prstGeom>
          <a:gradFill rotWithShape="0">
            <a:gsLst>
              <a:gs pos="0">
                <a:schemeClr val="folHlink"/>
              </a:gs>
              <a:gs pos="50000">
                <a:schemeClr val="bg1"/>
              </a:gs>
              <a:gs pos="100000">
                <a:schemeClr val="folHlink"/>
              </a:gs>
            </a:gsLst>
            <a:lin ang="5400000" scaled="1"/>
          </a:gradFill>
          <a:ln w="9525">
            <a:solidFill>
              <a:schemeClr val="tx1"/>
            </a:solidFill>
            <a:miter lim="800000"/>
            <a:headEnd/>
            <a:tailEnd/>
          </a:ln>
          <a:effectLst/>
        </p:spPr>
        <p:txBody>
          <a:bodyPr>
            <a:spAutoFit/>
          </a:bodyPr>
          <a:lstStyle/>
          <a:p>
            <a:pPr algn="ctr" eaLnBrk="0" hangingPunct="0"/>
            <a:r>
              <a:rPr lang="en-US" sz="3200" b="1" dirty="0">
                <a:effectLst>
                  <a:outerShdw blurRad="38100" dist="38100" dir="2700000" algn="tl">
                    <a:srgbClr val="FFFFFF"/>
                  </a:outerShdw>
                </a:effectLst>
              </a:rPr>
              <a:t>PHYSICAL NEEDS</a:t>
            </a:r>
            <a:endParaRPr lang="en-US" sz="2400" b="1" dirty="0">
              <a:effectLst>
                <a:outerShdw blurRad="38100" dist="38100" dir="2700000" algn="tl">
                  <a:srgbClr val="FFFFFF"/>
                </a:outerShdw>
              </a:effectLst>
            </a:endParaRPr>
          </a:p>
        </p:txBody>
      </p:sp>
      <p:sp>
        <p:nvSpPr>
          <p:cNvPr id="6" name="Text Box 7"/>
          <p:cNvSpPr txBox="1">
            <a:spLocks noChangeArrowheads="1"/>
          </p:cNvSpPr>
          <p:nvPr/>
        </p:nvSpPr>
        <p:spPr bwMode="auto">
          <a:xfrm>
            <a:off x="0" y="3048000"/>
            <a:ext cx="12191999" cy="3600986"/>
          </a:xfrm>
          <a:prstGeom prst="rect">
            <a:avLst/>
          </a:prstGeom>
          <a:gradFill rotWithShape="0">
            <a:gsLst>
              <a:gs pos="0">
                <a:schemeClr val="bg2"/>
              </a:gs>
              <a:gs pos="50000">
                <a:schemeClr val="bg1"/>
              </a:gs>
              <a:gs pos="100000">
                <a:schemeClr val="bg2"/>
              </a:gs>
            </a:gsLst>
            <a:lin ang="5400000" scaled="1"/>
          </a:gradFill>
          <a:ln w="9525">
            <a:solidFill>
              <a:srgbClr val="FF3300"/>
            </a:solidFill>
            <a:miter lim="800000"/>
            <a:headEnd/>
            <a:tailEnd/>
          </a:ln>
          <a:effectLst/>
        </p:spPr>
        <p:txBody>
          <a:bodyPr wrap="square">
            <a:spAutoFit/>
          </a:bodyPr>
          <a:lstStyle/>
          <a:p>
            <a:pPr algn="ctr" eaLnBrk="0" hangingPunct="0"/>
            <a:r>
              <a:rPr lang="en-US" sz="4000" b="1" dirty="0">
                <a:solidFill>
                  <a:srgbClr val="A50021"/>
                </a:solidFill>
                <a:effectLst>
                  <a:outerShdw blurRad="38100" dist="38100" dir="2700000" algn="tl">
                    <a:srgbClr val="000000"/>
                  </a:outerShdw>
                </a:effectLst>
              </a:rPr>
              <a:t>DAY TO DAY STRUGGLE TO SURVIVE AND AFFORD </a:t>
            </a:r>
            <a:r>
              <a:rPr lang="en-US" sz="4400" b="1" dirty="0">
                <a:solidFill>
                  <a:srgbClr val="A50021"/>
                </a:solidFill>
                <a:effectLst>
                  <a:outerShdw blurRad="38100" dist="38100" dir="2700000" algn="tl">
                    <a:srgbClr val="000000"/>
                  </a:outerShdw>
                </a:effectLst>
              </a:rPr>
              <a:t>THE  VERY BASICS NECESSITIES OF LIFE.</a:t>
            </a:r>
          </a:p>
          <a:p>
            <a:pPr algn="ctr" eaLnBrk="0" hangingPunct="0"/>
            <a:r>
              <a:rPr lang="en-US" sz="4800" b="1" dirty="0">
                <a:solidFill>
                  <a:srgbClr val="A50021"/>
                </a:solidFill>
                <a:effectLst>
                  <a:outerShdw blurRad="38100" dist="38100" dir="2700000" algn="tl">
                    <a:srgbClr val="000000"/>
                  </a:outerShdw>
                </a:effectLst>
              </a:rPr>
              <a:t>PURCHASING POWER VANISHED.</a:t>
            </a:r>
          </a:p>
          <a:p>
            <a:pPr algn="ctr" eaLnBrk="0" hangingPunct="0"/>
            <a:r>
              <a:rPr lang="en-US" sz="4800" b="1" dirty="0">
                <a:solidFill>
                  <a:srgbClr val="00B0F0"/>
                </a:solidFill>
                <a:effectLst>
                  <a:outerShdw blurRad="38100" dist="38100" dir="2700000" algn="tl">
                    <a:srgbClr val="000000"/>
                  </a:outerShdw>
                </a:effectLst>
              </a:rPr>
              <a:t>RURAL VILLAGES, THEY CAN’T EVEN FEED THEIR CHILDREN</a:t>
            </a:r>
          </a:p>
        </p:txBody>
      </p:sp>
      <p:pic>
        <p:nvPicPr>
          <p:cNvPr id="7" name="Picture 8"/>
          <p:cNvPicPr>
            <a:picLocks noChangeAspect="1" noChangeArrowheads="1"/>
          </p:cNvPicPr>
          <p:nvPr/>
        </p:nvPicPr>
        <p:blipFill>
          <a:blip r:embed="rId3" cstate="print">
            <a:lum bright="-24000" contrast="12000"/>
          </a:blip>
          <a:srcRect/>
          <a:stretch>
            <a:fillRect/>
          </a:stretch>
        </p:blipFill>
        <p:spPr bwMode="auto">
          <a:xfrm>
            <a:off x="10820400" y="304800"/>
            <a:ext cx="1219200" cy="1066800"/>
          </a:xfrm>
          <a:prstGeom prst="rect">
            <a:avLst/>
          </a:prstGeom>
          <a:noFill/>
          <a:ln w="9525">
            <a:noFill/>
            <a:miter lim="800000"/>
            <a:headEnd/>
            <a:tailEnd/>
          </a:ln>
          <a:effectLst/>
        </p:spPr>
      </p:pic>
      <p:pic>
        <p:nvPicPr>
          <p:cNvPr id="8" name="Picture 7"/>
          <p:cNvPicPr>
            <a:picLocks noChangeAspect="1"/>
          </p:cNvPicPr>
          <p:nvPr/>
        </p:nvPicPr>
        <p:blipFill>
          <a:blip r:embed="rId4" cstate="print"/>
          <a:stretch>
            <a:fillRect/>
          </a:stretch>
        </p:blipFill>
        <p:spPr>
          <a:xfrm>
            <a:off x="220190" y="16676"/>
            <a:ext cx="900997" cy="1012024"/>
          </a:xfrm>
          <a:prstGeom prst="rect">
            <a:avLst/>
          </a:prstGeom>
        </p:spPr>
      </p:pic>
    </p:spTree>
    <p:extLst>
      <p:ext uri="{BB962C8B-B14F-4D97-AF65-F5344CB8AC3E}">
        <p14:creationId xmlns:p14="http://schemas.microsoft.com/office/powerpoint/2010/main" val="426944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A45DB-B612-877E-0BC7-B111D0127A6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500F62D-A3A9-1B25-6C0D-0DA0DAD7FDDF}"/>
              </a:ext>
            </a:extLst>
          </p:cNvPr>
          <p:cNvPicPr>
            <a:picLocks noChangeAspect="1"/>
          </p:cNvPicPr>
          <p:nvPr/>
        </p:nvPicPr>
        <p:blipFill>
          <a:blip r:embed="rId3"/>
          <a:stretch>
            <a:fillRect/>
          </a:stretch>
        </p:blipFill>
        <p:spPr>
          <a:xfrm>
            <a:off x="0" y="16676"/>
            <a:ext cx="12192000" cy="6841324"/>
          </a:xfrm>
          <a:prstGeom prst="rect">
            <a:avLst/>
          </a:prstGeom>
        </p:spPr>
      </p:pic>
      <p:pic>
        <p:nvPicPr>
          <p:cNvPr id="8" name="Picture 7">
            <a:extLst>
              <a:ext uri="{FF2B5EF4-FFF2-40B4-BE49-F238E27FC236}">
                <a16:creationId xmlns:a16="http://schemas.microsoft.com/office/drawing/2014/main" id="{87E38704-CC6E-F8A0-A470-6F7B2AC2118F}"/>
              </a:ext>
            </a:extLst>
          </p:cNvPr>
          <p:cNvPicPr>
            <a:picLocks noChangeAspect="1"/>
          </p:cNvPicPr>
          <p:nvPr/>
        </p:nvPicPr>
        <p:blipFill>
          <a:blip r:embed="rId4" cstate="print"/>
          <a:stretch>
            <a:fillRect/>
          </a:stretch>
        </p:blipFill>
        <p:spPr>
          <a:xfrm>
            <a:off x="304800" y="1676400"/>
            <a:ext cx="1447800" cy="1626208"/>
          </a:xfrm>
          <a:prstGeom prst="rect">
            <a:avLst/>
          </a:prstGeom>
        </p:spPr>
      </p:pic>
    </p:spTree>
    <p:extLst>
      <p:ext uri="{BB962C8B-B14F-4D97-AF65-F5344CB8AC3E}">
        <p14:creationId xmlns:p14="http://schemas.microsoft.com/office/powerpoint/2010/main" val="206052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07A86E-E3F7-E70F-94D9-38DD67D3E71B}"/>
              </a:ext>
            </a:extLst>
          </p:cNvPr>
          <p:cNvPicPr>
            <a:picLocks noChangeAspect="1"/>
          </p:cNvPicPr>
          <p:nvPr/>
        </p:nvPicPr>
        <p:blipFill>
          <a:blip r:embed="rId2"/>
          <a:stretch>
            <a:fillRect/>
          </a:stretch>
        </p:blipFill>
        <p:spPr>
          <a:xfrm>
            <a:off x="0" y="0"/>
            <a:ext cx="12192000" cy="6893293"/>
          </a:xfrm>
          <a:prstGeom prst="rect">
            <a:avLst/>
          </a:prstGeom>
        </p:spPr>
      </p:pic>
      <p:sp>
        <p:nvSpPr>
          <p:cNvPr id="3" name="Content Placeholder 2"/>
          <p:cNvSpPr>
            <a:spLocks noGrp="1"/>
          </p:cNvSpPr>
          <p:nvPr>
            <p:ph sz="quarter" idx="13"/>
          </p:nvPr>
        </p:nvSpPr>
        <p:spPr>
          <a:xfrm>
            <a:off x="0" y="1828800"/>
            <a:ext cx="12192000" cy="4992130"/>
          </a:xfrm>
        </p:spPr>
        <p:txBody>
          <a:bodyPr>
            <a:noAutofit/>
          </a:bodyPr>
          <a:lstStyle/>
          <a:p>
            <a:pPr marL="45720" indent="0">
              <a:lnSpc>
                <a:spcPct val="80000"/>
              </a:lnSpc>
              <a:buClr>
                <a:srgbClr val="C00000"/>
              </a:buClr>
              <a:buNone/>
            </a:pPr>
            <a:endParaRPr lang="en-US" sz="3600" b="1" i="1" dirty="0">
              <a:effectLst>
                <a:outerShdw blurRad="38100" dist="38100" dir="2700000" algn="tl">
                  <a:srgbClr val="000000">
                    <a:alpha val="43137"/>
                  </a:srgbClr>
                </a:outerShdw>
              </a:effectLst>
            </a:endParaRPr>
          </a:p>
          <a:p>
            <a:pPr>
              <a:lnSpc>
                <a:spcPct val="80000"/>
              </a:lnSpc>
              <a:buClr>
                <a:schemeClr val="bg1"/>
              </a:buClr>
              <a:buFont typeface="Wingdings" panose="05000000000000000000" pitchFamily="2" charset="2"/>
              <a:buChar char="Ø"/>
            </a:pPr>
            <a:r>
              <a:rPr lang="en-US" sz="6600" b="1" i="1" dirty="0">
                <a:solidFill>
                  <a:schemeClr val="bg1"/>
                </a:solidFill>
                <a:effectLst>
                  <a:outerShdw blurRad="38100" dist="38100" dir="2700000" algn="tl">
                    <a:srgbClr val="000000">
                      <a:alpha val="43137"/>
                    </a:srgbClr>
                  </a:outerShdw>
                </a:effectLst>
              </a:rPr>
              <a:t>Georgetown School of Preaching</a:t>
            </a:r>
          </a:p>
          <a:p>
            <a:pPr>
              <a:lnSpc>
                <a:spcPct val="80000"/>
              </a:lnSpc>
              <a:buClr>
                <a:schemeClr val="bg1"/>
              </a:buClr>
              <a:buFont typeface="Wingdings" panose="05000000000000000000" pitchFamily="2" charset="2"/>
              <a:buChar char="Ø"/>
            </a:pPr>
            <a:r>
              <a:rPr lang="en-US" sz="6600" b="1" i="1" dirty="0">
                <a:solidFill>
                  <a:schemeClr val="bg1"/>
                </a:solidFill>
                <a:effectLst>
                  <a:outerShdw blurRad="38100" dist="38100" dir="2700000" algn="tl">
                    <a:srgbClr val="000000">
                      <a:alpha val="43137"/>
                    </a:srgbClr>
                  </a:outerShdw>
                </a:effectLst>
              </a:rPr>
              <a:t>Building Worship Locations</a:t>
            </a:r>
          </a:p>
          <a:p>
            <a:pPr>
              <a:lnSpc>
                <a:spcPct val="80000"/>
              </a:lnSpc>
              <a:buClr>
                <a:schemeClr val="bg1"/>
              </a:buClr>
              <a:buFont typeface="Wingdings" panose="05000000000000000000" pitchFamily="2" charset="2"/>
              <a:buChar char="Ø"/>
            </a:pPr>
            <a:r>
              <a:rPr lang="en-US" sz="6600" b="1" i="1" dirty="0">
                <a:solidFill>
                  <a:schemeClr val="bg1"/>
                </a:solidFill>
                <a:effectLst>
                  <a:outerShdw blurRad="38100" dist="38100" dir="2700000" algn="tl">
                    <a:srgbClr val="000000">
                      <a:alpha val="43137"/>
                    </a:srgbClr>
                  </a:outerShdw>
                </a:effectLst>
              </a:rPr>
              <a:t>Spreading the Gospel</a:t>
            </a:r>
          </a:p>
        </p:txBody>
      </p:sp>
      <p:sp>
        <p:nvSpPr>
          <p:cNvPr id="4" name="Title 3"/>
          <p:cNvSpPr>
            <a:spLocks noGrp="1"/>
          </p:cNvSpPr>
          <p:nvPr>
            <p:ph type="title"/>
          </p:nvPr>
        </p:nvSpPr>
        <p:spPr>
          <a:xfrm>
            <a:off x="0" y="0"/>
            <a:ext cx="12192000" cy="1295400"/>
          </a:xfrm>
        </p:spPr>
        <p:txBody>
          <a:bodyPr/>
          <a:lstStyle/>
          <a:p>
            <a:pPr marL="0" lvl="0" indent="0" algn="ctr">
              <a:spcBef>
                <a:spcPts val="0"/>
              </a:spcBef>
              <a:buClrTx/>
              <a:buSzTx/>
              <a:buNone/>
            </a:pPr>
            <a:r>
              <a:rPr lang="en-US" sz="7800" dirty="0">
                <a:ln w="9525" cap="flat" cmpd="sng" algn="ctr">
                  <a:solidFill>
                    <a:srgbClr val="FFFFFF"/>
                  </a:solidFill>
                  <a:prstDash val="solid"/>
                  <a:round/>
                </a:ln>
                <a:solidFill>
                  <a:srgbClr val="A50021"/>
                </a:solidFill>
                <a:effectLst>
                  <a:outerShdw blurRad="12700" dist="38100" dir="2700000" algn="tl">
                    <a:prstClr val="white">
                      <a:lumMod val="50000"/>
                    </a:prstClr>
                  </a:outerShdw>
                </a:effectLst>
                <a:latin typeface="Times New Roman" panose="02020603050405020304" pitchFamily="18" charset="0"/>
                <a:ea typeface="Aptos" panose="020B0004020202020204" pitchFamily="34" charset="0"/>
                <a:cs typeface="+mn-cs"/>
              </a:rPr>
              <a:t>Guyana Missions For Christ</a:t>
            </a:r>
            <a:endParaRPr lang="en-US" sz="7800" b="0" dirty="0">
              <a:solidFill>
                <a:srgbClr val="A50021"/>
              </a:solidFill>
              <a:effectLst/>
              <a:ea typeface="+mn-ea"/>
              <a:cs typeface="+mn-cs"/>
            </a:endParaRPr>
          </a:p>
        </p:txBody>
      </p:sp>
      <p:pic>
        <p:nvPicPr>
          <p:cNvPr id="6" name="Picture 5">
            <a:extLst>
              <a:ext uri="{FF2B5EF4-FFF2-40B4-BE49-F238E27FC236}">
                <a16:creationId xmlns:a16="http://schemas.microsoft.com/office/drawing/2014/main" id="{AF814533-4D6C-A6E3-92E9-1504DBA068CA}"/>
              </a:ext>
            </a:extLst>
          </p:cNvPr>
          <p:cNvPicPr>
            <a:picLocks noChangeAspect="1"/>
          </p:cNvPicPr>
          <p:nvPr/>
        </p:nvPicPr>
        <p:blipFill>
          <a:blip r:embed="rId3"/>
          <a:stretch>
            <a:fillRect/>
          </a:stretch>
        </p:blipFill>
        <p:spPr>
          <a:xfrm>
            <a:off x="10570363" y="1308234"/>
            <a:ext cx="1621637" cy="1995208"/>
          </a:xfrm>
          <a:prstGeom prst="rect">
            <a:avLst/>
          </a:prstGeom>
        </p:spPr>
      </p:pic>
    </p:spTree>
    <p:extLst>
      <p:ext uri="{BB962C8B-B14F-4D97-AF65-F5344CB8AC3E}">
        <p14:creationId xmlns:p14="http://schemas.microsoft.com/office/powerpoint/2010/main" val="25922945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par>
                          <p:cTn id="8" fill="hold">
                            <p:stCondLst>
                              <p:cond delay="1500"/>
                            </p:stCondLst>
                            <p:childTnLst>
                              <p:par>
                                <p:cTn id="9" presetID="26" presetClass="emph" presetSubtype="0" fill="hold" grpId="1" nodeType="afterEffect">
                                  <p:stCondLst>
                                    <p:cond delay="500"/>
                                  </p:stCondLst>
                                  <p:childTnLst>
                                    <p:animEffect transition="out" filter="fade">
                                      <p:cBhvr>
                                        <p:cTn id="10" dur="1000" tmFilter="0, 0; .2, .5; .8, .5; 1, 0"/>
                                        <p:tgtEl>
                                          <p:spTgt spid="4"/>
                                        </p:tgtEl>
                                      </p:cBhvr>
                                    </p:animEffect>
                                    <p:animScale>
                                      <p:cBhvr>
                                        <p:cTn id="11" dur="500" autoRev="1" fill="hold"/>
                                        <p:tgtEl>
                                          <p:spTgt spid="4"/>
                                        </p:tgtEl>
                                      </p:cBhvr>
                                      <p:by x="105000" y="105000"/>
                                    </p:animScale>
                                  </p:childTnLst>
                                </p:cTn>
                              </p:par>
                            </p:childTnLst>
                          </p:cTn>
                        </p:par>
                        <p:par>
                          <p:cTn id="12" fill="hold">
                            <p:stCondLst>
                              <p:cond delay="3000"/>
                            </p:stCondLst>
                            <p:childTnLst>
                              <p:par>
                                <p:cTn id="13" presetID="26" presetClass="emph" presetSubtype="0" fill="hold" grpId="2" nodeType="afterEffect">
                                  <p:stCondLst>
                                    <p:cond delay="500"/>
                                  </p:stCondLst>
                                  <p:childTnLst>
                                    <p:animEffect transition="out" filter="fade">
                                      <p:cBhvr>
                                        <p:cTn id="14" dur="1000" tmFilter="0, 0; .2, .5; .8, .5; 1, 0"/>
                                        <p:tgtEl>
                                          <p:spTgt spid="4"/>
                                        </p:tgtEl>
                                      </p:cBhvr>
                                    </p:animEffect>
                                    <p:animScale>
                                      <p:cBhvr>
                                        <p:cTn id="15" dur="500" autoRev="1" fill="hold"/>
                                        <p:tgtEl>
                                          <p:spTgt spid="4"/>
                                        </p:tgtEl>
                                      </p:cBhvr>
                                      <p:by x="105000" y="105000"/>
                                    </p:animScale>
                                  </p:childTnLst>
                                </p:cTn>
                              </p:par>
                            </p:childTnLst>
                          </p:cTn>
                        </p:par>
                        <p:par>
                          <p:cTn id="16" fill="hold">
                            <p:stCondLst>
                              <p:cond delay="4500"/>
                            </p:stCondLst>
                            <p:childTnLst>
                              <p:par>
                                <p:cTn id="17" presetID="26" presetClass="emph" presetSubtype="0" fill="hold" grpId="3" nodeType="afterEffect">
                                  <p:stCondLst>
                                    <p:cond delay="500"/>
                                  </p:stCondLst>
                                  <p:childTnLst>
                                    <p:animEffect transition="out" filter="fade">
                                      <p:cBhvr>
                                        <p:cTn id="18" dur="1000" tmFilter="0, 0; .2, .5; .8, .5; 1, 0"/>
                                        <p:tgtEl>
                                          <p:spTgt spid="4"/>
                                        </p:tgtEl>
                                      </p:cBhvr>
                                    </p:animEffect>
                                    <p:animScale>
                                      <p:cBhvr>
                                        <p:cTn id="19" dur="500" autoRev="1" fill="hold"/>
                                        <p:tgtEl>
                                          <p:spTgt spid="4"/>
                                        </p:tgtEl>
                                      </p:cBhvr>
                                      <p:by x="105000" y="105000"/>
                                    </p:animScale>
                                  </p:childTnLst>
                                </p:cTn>
                              </p:par>
                            </p:childTnLst>
                          </p:cTn>
                        </p:par>
                        <p:par>
                          <p:cTn id="20" fill="hold">
                            <p:stCondLst>
                              <p:cond delay="6000"/>
                            </p:stCondLst>
                            <p:childTnLst>
                              <p:par>
                                <p:cTn id="21" presetID="26" presetClass="emph" presetSubtype="0" fill="hold" grpId="4" nodeType="afterEffect">
                                  <p:stCondLst>
                                    <p:cond delay="750"/>
                                  </p:stCondLst>
                                  <p:childTnLst>
                                    <p:animEffect transition="out" filter="fade">
                                      <p:cBhvr>
                                        <p:cTn id="22" dur="1000" tmFilter="0, 0; .2, .5; .8, .5; 1, 0"/>
                                        <p:tgtEl>
                                          <p:spTgt spid="4"/>
                                        </p:tgtEl>
                                      </p:cBhvr>
                                    </p:animEffect>
                                    <p:animScale>
                                      <p:cBhvr>
                                        <p:cTn id="23" dur="500" autoRev="1" fill="hold"/>
                                        <p:tgtEl>
                                          <p:spTgt spid="4"/>
                                        </p:tgtEl>
                                      </p:cBhvr>
                                      <p:by x="105000" y="105000"/>
                                    </p:animScale>
                                  </p:childTnLst>
                                </p:cTn>
                              </p:par>
                            </p:childTnLst>
                          </p:cTn>
                        </p:par>
                        <p:par>
                          <p:cTn id="24" fill="hold">
                            <p:stCondLst>
                              <p:cond delay="7750"/>
                            </p:stCondLst>
                            <p:childTnLst>
                              <p:par>
                                <p:cTn id="25" presetID="26" presetClass="emph" presetSubtype="0" fill="hold" grpId="5" nodeType="afterEffect">
                                  <p:stCondLst>
                                    <p:cond delay="750"/>
                                  </p:stCondLst>
                                  <p:childTnLst>
                                    <p:animEffect transition="out" filter="fade">
                                      <p:cBhvr>
                                        <p:cTn id="26" dur="1000" tmFilter="0, 0; .2, .5; .8, .5; 1, 0"/>
                                        <p:tgtEl>
                                          <p:spTgt spid="4"/>
                                        </p:tgtEl>
                                      </p:cBhvr>
                                    </p:animEffect>
                                    <p:animScale>
                                      <p:cBhvr>
                                        <p:cTn id="27" dur="500" autoRev="1" fill="hold"/>
                                        <p:tgtEl>
                                          <p:spTgt spid="4"/>
                                        </p:tgtEl>
                                      </p:cBhvr>
                                      <p:by x="105000" y="105000"/>
                                    </p:animScale>
                                  </p:childTnLst>
                                </p:cTn>
                              </p:par>
                            </p:childTnLst>
                          </p:cTn>
                        </p:par>
                        <p:par>
                          <p:cTn id="28" fill="hold">
                            <p:stCondLst>
                              <p:cond delay="9500"/>
                            </p:stCondLst>
                            <p:childTnLst>
                              <p:par>
                                <p:cTn id="29" presetID="26" presetClass="emph" presetSubtype="0" fill="hold" grpId="6" nodeType="afterEffect">
                                  <p:stCondLst>
                                    <p:cond delay="750"/>
                                  </p:stCondLst>
                                  <p:childTnLst>
                                    <p:animEffect transition="out" filter="fade">
                                      <p:cBhvr>
                                        <p:cTn id="30" dur="1000" tmFilter="0, 0; .2, .5; .8, .5; 1, 0"/>
                                        <p:tgtEl>
                                          <p:spTgt spid="4"/>
                                        </p:tgtEl>
                                      </p:cBhvr>
                                    </p:animEffect>
                                    <p:animScale>
                                      <p:cBhvr>
                                        <p:cTn id="31" dur="500" autoRev="1" fill="hold"/>
                                        <p:tgtEl>
                                          <p:spTgt spid="4"/>
                                        </p:tgtEl>
                                      </p:cBhvr>
                                      <p:by x="105000" y="105000"/>
                                    </p:animScale>
                                  </p:childTnLst>
                                </p:cTn>
                              </p:par>
                            </p:childTnLst>
                          </p:cTn>
                        </p:par>
                        <p:par>
                          <p:cTn id="32" fill="hold">
                            <p:stCondLst>
                              <p:cond delay="11250"/>
                            </p:stCondLst>
                            <p:childTnLst>
                              <p:par>
                                <p:cTn id="33" presetID="26" presetClass="emph" presetSubtype="0" fill="hold" grpId="7" nodeType="afterEffect">
                                  <p:stCondLst>
                                    <p:cond delay="1000"/>
                                  </p:stCondLst>
                                  <p:childTnLst>
                                    <p:animEffect transition="out" filter="fade">
                                      <p:cBhvr>
                                        <p:cTn id="34" dur="1000" tmFilter="0, 0; .2, .5; .8, .5; 1, 0"/>
                                        <p:tgtEl>
                                          <p:spTgt spid="4"/>
                                        </p:tgtEl>
                                      </p:cBhvr>
                                    </p:animEffect>
                                    <p:animScale>
                                      <p:cBhvr>
                                        <p:cTn id="35" dur="500" autoRev="1" fill="hold"/>
                                        <p:tgtEl>
                                          <p:spTgt spid="4"/>
                                        </p:tgtEl>
                                      </p:cBhvr>
                                      <p:by x="105000" y="105000"/>
                                    </p:animScale>
                                  </p:childTnLst>
                                </p:cTn>
                              </p:par>
                            </p:childTnLst>
                          </p:cTn>
                        </p:par>
                        <p:par>
                          <p:cTn id="36" fill="hold">
                            <p:stCondLst>
                              <p:cond delay="13250"/>
                            </p:stCondLst>
                            <p:childTnLst>
                              <p:par>
                                <p:cTn id="37" presetID="26" presetClass="emph" presetSubtype="0" fill="hold" grpId="8" nodeType="afterEffect">
                                  <p:stCondLst>
                                    <p:cond delay="1000"/>
                                  </p:stCondLst>
                                  <p:childTnLst>
                                    <p:animEffect transition="out" filter="fade">
                                      <p:cBhvr>
                                        <p:cTn id="38" dur="1000" tmFilter="0, 0; .2, .5; .8, .5; 1, 0"/>
                                        <p:tgtEl>
                                          <p:spTgt spid="4"/>
                                        </p:tgtEl>
                                      </p:cBhvr>
                                    </p:animEffect>
                                    <p:animScale>
                                      <p:cBhvr>
                                        <p:cTn id="39" dur="500" autoRev="1" fill="hold"/>
                                        <p:tgtEl>
                                          <p:spTgt spid="4"/>
                                        </p:tgtEl>
                                      </p:cBhvr>
                                      <p:by x="105000" y="105000"/>
                                    </p:animScale>
                                  </p:childTnLst>
                                </p:cTn>
                              </p:par>
                            </p:childTnLst>
                          </p:cTn>
                        </p:par>
                        <p:par>
                          <p:cTn id="40" fill="hold">
                            <p:stCondLst>
                              <p:cond delay="15250"/>
                            </p:stCondLst>
                            <p:childTnLst>
                              <p:par>
                                <p:cTn id="41" presetID="26" presetClass="emph" presetSubtype="0" fill="hold" grpId="9" nodeType="afterEffect">
                                  <p:stCondLst>
                                    <p:cond delay="0"/>
                                  </p:stCondLst>
                                  <p:childTnLst>
                                    <p:animEffect transition="out" filter="fade">
                                      <p:cBhvr>
                                        <p:cTn id="42" dur="1000" tmFilter="0, 0; .2, .5; .8, .5; 1, 0"/>
                                        <p:tgtEl>
                                          <p:spTgt spid="4"/>
                                        </p:tgtEl>
                                      </p:cBhvr>
                                    </p:animEffect>
                                    <p:animScale>
                                      <p:cBhvr>
                                        <p:cTn id="43"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4" grpId="5"/>
      <p:bldP spid="4" grpId="6"/>
      <p:bldP spid="4" grpId="7"/>
      <p:bldP spid="4" grpId="8"/>
      <p:bldP spid="4" grpId="9"/>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
            <a:ext cx="12192000" cy="1215390"/>
          </a:xfrm>
        </p:spPr>
        <p:txBody>
          <a:bodyPr>
            <a:noAutofit/>
          </a:bodyPr>
          <a:lstStyle/>
          <a:p>
            <a:pPr marL="0" indent="0" algn="ctr">
              <a:buNone/>
            </a:pPr>
            <a:r>
              <a:rPr lang="en-US" sz="7200" i="1" dirty="0">
                <a:solidFill>
                  <a:srgbClr val="A31D6A"/>
                </a:solidFill>
                <a:effectLst>
                  <a:outerShdw blurRad="38100" dist="38100" dir="2700000" algn="tl">
                    <a:srgbClr val="000000">
                      <a:alpha val="43137"/>
                    </a:srgbClr>
                  </a:outerShdw>
                </a:effectLst>
                <a:latin typeface="Trebuchet MS"/>
              </a:rPr>
              <a:t>Matthew 28:18-20 (KJV)</a:t>
            </a:r>
            <a:endParaRPr lang="en-US" sz="6300" i="1" dirty="0">
              <a:solidFill>
                <a:srgbClr val="A31D6A"/>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0" y="1143000"/>
            <a:ext cx="12192000" cy="5711190"/>
          </a:xfrm>
        </p:spPr>
        <p:txBody>
          <a:bodyPr>
            <a:noAutofit/>
          </a:bodyPr>
          <a:lstStyle/>
          <a:p>
            <a:pPr marL="0" marR="0" indent="0">
              <a:lnSpc>
                <a:spcPct val="107000"/>
              </a:lnSpc>
              <a:spcAft>
                <a:spcPts val="800"/>
              </a:spcAft>
              <a:buNone/>
            </a:pPr>
            <a:r>
              <a:rPr lang="en-US" sz="7200" b="1" baseline="30000" dirty="0">
                <a:effectLst/>
                <a:ea typeface="Calibri" panose="020F0502020204030204" pitchFamily="34" charset="0"/>
                <a:cs typeface="Times New Roman" panose="02020603050405020304" pitchFamily="18" charset="0"/>
              </a:rPr>
              <a:t>18</a:t>
            </a:r>
            <a:r>
              <a:rPr lang="en-US" sz="7200" dirty="0">
                <a:effectLst/>
                <a:ea typeface="Calibri" panose="020F0502020204030204" pitchFamily="34" charset="0"/>
                <a:cs typeface="Times New Roman" panose="02020603050405020304" pitchFamily="18" charset="0"/>
              </a:rPr>
              <a:t> And Jesus came and spake unto them, saying, All power is given unto me in heaven and in earth.</a:t>
            </a:r>
          </a:p>
        </p:txBody>
      </p:sp>
    </p:spTree>
    <p:extLst>
      <p:ext uri="{BB962C8B-B14F-4D97-AF65-F5344CB8AC3E}">
        <p14:creationId xmlns:p14="http://schemas.microsoft.com/office/powerpoint/2010/main" val="699251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
            <a:ext cx="12192000" cy="1139190"/>
          </a:xfrm>
        </p:spPr>
        <p:txBody>
          <a:bodyPr>
            <a:noAutofit/>
          </a:bodyPr>
          <a:lstStyle/>
          <a:p>
            <a:pPr marL="0" indent="0" algn="ctr">
              <a:buNone/>
            </a:pPr>
            <a:r>
              <a:rPr kumimoji="0" lang="en-US" sz="7200" b="1" i="1" u="none" strike="noStrike" kern="1200" cap="none" spc="0" normalizeH="0" baseline="0" noProof="0" dirty="0">
                <a:ln>
                  <a:noFill/>
                </a:ln>
                <a:solidFill>
                  <a:srgbClr val="A31D6A"/>
                </a:solidFill>
                <a:effectLst>
                  <a:outerShdw blurRad="38100" dist="38100" dir="2700000" algn="tl">
                    <a:srgbClr val="000000">
                      <a:alpha val="43137"/>
                    </a:srgbClr>
                  </a:outerShdw>
                </a:effectLst>
                <a:uLnTx/>
                <a:uFillTx/>
                <a:latin typeface="Trebuchet MS"/>
                <a:ea typeface="+mj-ea"/>
                <a:cs typeface="+mj-cs"/>
              </a:rPr>
              <a:t>Matthew 28:18-20 (KJV)</a:t>
            </a:r>
            <a:endParaRPr lang="en-US" sz="7200" i="1" dirty="0">
              <a:solidFill>
                <a:srgbClr val="A31D6A"/>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0" y="1143000"/>
            <a:ext cx="12192000" cy="5715000"/>
          </a:xfrm>
        </p:spPr>
        <p:txBody>
          <a:bodyPr>
            <a:noAutofit/>
          </a:bodyPr>
          <a:lstStyle/>
          <a:p>
            <a:pPr marL="0" indent="0">
              <a:lnSpc>
                <a:spcPct val="107000"/>
              </a:lnSpc>
              <a:spcAft>
                <a:spcPts val="800"/>
              </a:spcAft>
              <a:buClr>
                <a:srgbClr val="A379BB">
                  <a:lumMod val="75000"/>
                </a:srgbClr>
              </a:buClr>
              <a:buNone/>
              <a:defRPr/>
            </a:pPr>
            <a:r>
              <a:rPr lang="en-US" sz="7000" b="1" baseline="30000" dirty="0">
                <a:effectLst/>
                <a:ea typeface="Calibri" panose="020F0502020204030204" pitchFamily="34" charset="0"/>
                <a:cs typeface="Times New Roman" panose="02020603050405020304" pitchFamily="18" charset="0"/>
              </a:rPr>
              <a:t>19</a:t>
            </a:r>
            <a:r>
              <a:rPr lang="en-US" sz="7000" dirty="0">
                <a:effectLst/>
                <a:ea typeface="Calibri" panose="020F0502020204030204" pitchFamily="34" charset="0"/>
                <a:cs typeface="Times New Roman" panose="02020603050405020304" pitchFamily="18" charset="0"/>
              </a:rPr>
              <a:t> Go ye therefore, and teach all nations, </a:t>
            </a:r>
            <a:r>
              <a:rPr kumimoji="0" lang="en-US" sz="70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baptizing them in the name of the Father, and of the Son, and of the Holy Ghost:</a:t>
            </a:r>
          </a:p>
        </p:txBody>
      </p:sp>
    </p:spTree>
    <p:extLst>
      <p:ext uri="{BB962C8B-B14F-4D97-AF65-F5344CB8AC3E}">
        <p14:creationId xmlns:p14="http://schemas.microsoft.com/office/powerpoint/2010/main" val="1445971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
            <a:ext cx="12192000" cy="1139190"/>
          </a:xfrm>
        </p:spPr>
        <p:txBody>
          <a:bodyPr>
            <a:noAutofit/>
          </a:bodyPr>
          <a:lstStyle/>
          <a:p>
            <a:pPr marL="0" indent="0" algn="ctr">
              <a:buNone/>
            </a:pPr>
            <a:r>
              <a:rPr kumimoji="0" lang="en-US" sz="7200" b="1" i="1" u="none" strike="noStrike" kern="1200" cap="none" spc="0" normalizeH="0" baseline="0" noProof="0" dirty="0">
                <a:ln>
                  <a:noFill/>
                </a:ln>
                <a:solidFill>
                  <a:srgbClr val="A31D6A"/>
                </a:solidFill>
                <a:effectLst>
                  <a:outerShdw blurRad="38100" dist="38100" dir="2700000" algn="tl">
                    <a:srgbClr val="000000">
                      <a:alpha val="43137"/>
                    </a:srgbClr>
                  </a:outerShdw>
                </a:effectLst>
                <a:uLnTx/>
                <a:uFillTx/>
                <a:latin typeface="Trebuchet MS"/>
                <a:ea typeface="+mj-ea"/>
                <a:cs typeface="+mj-cs"/>
              </a:rPr>
              <a:t>Matthew 28:18-20 (KJV)</a:t>
            </a:r>
            <a:endParaRPr lang="en-US" sz="7200" i="1" dirty="0">
              <a:solidFill>
                <a:srgbClr val="A31D6A"/>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0" y="1219200"/>
            <a:ext cx="12192000" cy="5638800"/>
          </a:xfrm>
        </p:spPr>
        <p:txBody>
          <a:bodyPr>
            <a:noAutofit/>
          </a:bodyPr>
          <a:lstStyle/>
          <a:p>
            <a:pPr marL="45720" indent="0">
              <a:buClr>
                <a:srgbClr val="A379BB">
                  <a:lumMod val="75000"/>
                </a:srgbClr>
              </a:buClr>
              <a:buNone/>
              <a:defRPr/>
            </a:pPr>
            <a:r>
              <a:rPr kumimoji="0" lang="en-US" sz="6800" b="1" i="0" u="none" strike="noStrike" kern="1200" cap="none" spc="0" normalizeH="0" baseline="3000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20</a:t>
            </a:r>
            <a:r>
              <a:rPr kumimoji="0" lang="en-US" sz="68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 Teaching them to observe all things whatsoever I have commanded you: and, lo, I am with you always, even unto the end of the world. Amen.</a:t>
            </a:r>
            <a:br>
              <a:rPr lang="en-US" sz="4400" dirty="0">
                <a:solidFill>
                  <a:prstClr val="black">
                    <a:lumMod val="75000"/>
                    <a:lumOff val="25000"/>
                  </a:prstClr>
                </a:solidFill>
              </a:rPr>
            </a:br>
            <a:br>
              <a:rPr lang="en-US" sz="4400" dirty="0"/>
            </a:br>
            <a:endParaRPr lang="en-US" sz="4400" dirty="0"/>
          </a:p>
        </p:txBody>
      </p:sp>
    </p:spTree>
    <p:extLst>
      <p:ext uri="{BB962C8B-B14F-4D97-AF65-F5344CB8AC3E}">
        <p14:creationId xmlns:p14="http://schemas.microsoft.com/office/powerpoint/2010/main" val="2185352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a:extLst>
            <a:ext uri="{FF2B5EF4-FFF2-40B4-BE49-F238E27FC236}">
              <a16:creationId xmlns:a16="http://schemas.microsoft.com/office/drawing/2014/main" id="{FE863263-47FD-A1BE-92EE-ED983DE1818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5081528-CA2B-5CC8-E003-8D7CDB1CD4B2}"/>
              </a:ext>
            </a:extLst>
          </p:cNvPr>
          <p:cNvSpPr>
            <a:spLocks noGrp="1"/>
          </p:cNvSpPr>
          <p:nvPr>
            <p:ph type="subTitle" idx="1"/>
          </p:nvPr>
        </p:nvSpPr>
        <p:spPr>
          <a:xfrm>
            <a:off x="0" y="0"/>
            <a:ext cx="12192000" cy="6858000"/>
          </a:xfrm>
        </p:spPr>
        <p:txBody>
          <a:bodyPr anchor="t">
            <a:normAutofit/>
          </a:bodyPr>
          <a:lstStyle/>
          <a:p>
            <a:r>
              <a:rPr lang="en-US" sz="6000" b="1" dirty="0">
                <a:solidFill>
                  <a:srgbClr val="C00000"/>
                </a:solidFill>
                <a:effectLst>
                  <a:outerShdw blurRad="38100" dist="38100" dir="2700000" algn="tl">
                    <a:srgbClr val="000000">
                      <a:alpha val="43137"/>
                    </a:srgbClr>
                  </a:outerShdw>
                </a:effectLst>
              </a:rPr>
              <a:t>Guyana Missions for Christ</a:t>
            </a:r>
            <a:endParaRPr lang="en-US" sz="4400" b="1" dirty="0">
              <a:solidFill>
                <a:srgbClr val="C00000"/>
              </a:solidFill>
              <a:effectLst>
                <a:outerShdw blurRad="38100" dist="38100" dir="2700000" algn="tl">
                  <a:srgbClr val="000000">
                    <a:alpha val="43137"/>
                  </a:srgbClr>
                </a:outerShdw>
              </a:effectLst>
            </a:endParaRPr>
          </a:p>
          <a:p>
            <a:pPr marL="682625" lvl="2" indent="-509588" algn="l">
              <a:lnSpc>
                <a:spcPct val="100000"/>
              </a:lnSpc>
              <a:spcBef>
                <a:spcPts val="0"/>
              </a:spcBef>
              <a:buClr>
                <a:srgbClr val="C00000"/>
              </a:buClr>
              <a:buSzTx/>
              <a:buFont typeface="Wingdings" panose="05000000000000000000" pitchFamily="2" charset="2"/>
              <a:buChar char="Ø"/>
            </a:pPr>
            <a:r>
              <a:rPr lang="en-US" sz="6000" b="1" dirty="0">
                <a:solidFill>
                  <a:prstClr val="black"/>
                </a:solidFill>
              </a:rPr>
              <a:t>Launch Laluni Building</a:t>
            </a:r>
          </a:p>
          <a:p>
            <a:pPr marL="682625" lvl="2" indent="-509588" algn="l">
              <a:lnSpc>
                <a:spcPct val="100000"/>
              </a:lnSpc>
              <a:spcBef>
                <a:spcPts val="0"/>
              </a:spcBef>
              <a:buClr>
                <a:srgbClr val="C00000"/>
              </a:buClr>
              <a:buSzTx/>
              <a:buFont typeface="Wingdings" panose="05000000000000000000" pitchFamily="2" charset="2"/>
              <a:buChar char="Ø"/>
            </a:pPr>
            <a:r>
              <a:rPr lang="en-US" sz="6000" b="1" dirty="0">
                <a:solidFill>
                  <a:prstClr val="black"/>
                </a:solidFill>
              </a:rPr>
              <a:t>Class of 2023-2025 Graduation Ceremony</a:t>
            </a:r>
          </a:p>
          <a:p>
            <a:pPr marL="682625" lvl="2" indent="-509588" algn="l">
              <a:lnSpc>
                <a:spcPct val="100000"/>
              </a:lnSpc>
              <a:spcBef>
                <a:spcPts val="0"/>
              </a:spcBef>
              <a:buClr>
                <a:srgbClr val="C00000"/>
              </a:buClr>
              <a:buSzTx/>
              <a:buFont typeface="Wingdings" panose="05000000000000000000" pitchFamily="2" charset="2"/>
              <a:buChar char="Ø"/>
            </a:pPr>
            <a:r>
              <a:rPr lang="en-US" sz="6000" b="1" dirty="0">
                <a:solidFill>
                  <a:prstClr val="black"/>
                </a:solidFill>
              </a:rPr>
              <a:t>New Blue Berry Hill Campus</a:t>
            </a:r>
          </a:p>
          <a:p>
            <a:pPr marL="682625" lvl="2" indent="-509588" algn="l">
              <a:lnSpc>
                <a:spcPct val="100000"/>
              </a:lnSpc>
              <a:spcBef>
                <a:spcPts val="0"/>
              </a:spcBef>
              <a:buClr>
                <a:srgbClr val="C00000"/>
              </a:buClr>
              <a:buSzTx/>
              <a:buFont typeface="Wingdings" panose="05000000000000000000" pitchFamily="2" charset="2"/>
              <a:buChar char="Ø"/>
            </a:pPr>
            <a:r>
              <a:rPr lang="en-US" sz="6000" b="1" dirty="0">
                <a:solidFill>
                  <a:prstClr val="black"/>
                </a:solidFill>
              </a:rPr>
              <a:t>Gospel Meetings &amp; Daily Door Knocking</a:t>
            </a:r>
          </a:p>
          <a:p>
            <a:pPr marL="0" lvl="1" algn="l">
              <a:lnSpc>
                <a:spcPct val="100000"/>
              </a:lnSpc>
              <a:spcBef>
                <a:spcPts val="0"/>
              </a:spcBef>
              <a:buSzTx/>
            </a:pPr>
            <a:endParaRPr lang="en-US" sz="2800" dirty="0">
              <a:solidFill>
                <a:prstClr val="black"/>
              </a:solidFill>
            </a:endParaRPr>
          </a:p>
        </p:txBody>
      </p:sp>
    </p:spTree>
    <p:extLst>
      <p:ext uri="{BB962C8B-B14F-4D97-AF65-F5344CB8AC3E}">
        <p14:creationId xmlns:p14="http://schemas.microsoft.com/office/powerpoint/2010/main" val="1942862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400"/>
                                        <p:tgtEl>
                                          <p:spTgt spid="3">
                                            <p:txEl>
                                              <p:pRg st="2" end="2"/>
                                            </p:txEl>
                                          </p:spTgt>
                                        </p:tgtEl>
                                      </p:cBhvr>
                                    </p:animEffect>
                                  </p:childTnLst>
                                </p:cTn>
                              </p:par>
                              <p:par>
                                <p:cTn id="14" presetID="10" presetClass="entr" presetSubtype="0" fill="hold" grpId="0" nodeType="withEffect">
                                  <p:stCondLst>
                                    <p:cond delay="2000"/>
                                  </p:stCondLst>
                                  <p:iterate type="lt">
                                    <p:tmPct val="10000"/>
                                  </p:iterate>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400"/>
                                        <p:tgtEl>
                                          <p:spTgt spid="3">
                                            <p:txEl>
                                              <p:pRg st="3" end="3"/>
                                            </p:txEl>
                                          </p:spTgt>
                                        </p:tgtEl>
                                      </p:cBhvr>
                                    </p:animEffect>
                                  </p:childTnLst>
                                </p:cTn>
                              </p:par>
                              <p:par>
                                <p:cTn id="17" presetID="10" presetClass="entr" presetSubtype="0" fill="hold" grpId="0" nodeType="withEffect">
                                  <p:stCondLst>
                                    <p:cond delay="2000"/>
                                  </p:stCondLst>
                                  <p:iterate type="lt">
                                    <p:tmPct val="10000"/>
                                  </p:iterate>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400"/>
                                        <p:tgtEl>
                                          <p:spTgt spid="3">
                                            <p:txEl>
                                              <p:pRg st="4" end="4"/>
                                            </p:txEl>
                                          </p:spTgt>
                                        </p:tgtEl>
                                      </p:cBhvr>
                                    </p:animEffect>
                                  </p:childTnLst>
                                </p:cTn>
                              </p:par>
                              <p:par>
                                <p:cTn id="20" presetID="10" presetClass="entr" presetSubtype="0" fill="hold" grpId="1" nodeType="withEffect">
                                  <p:stCondLst>
                                    <p:cond delay="250"/>
                                  </p:stCondLst>
                                  <p:iterate type="lt">
                                    <p:tmPct val="10000"/>
                                  </p:iterate>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25366-3704-00DF-544F-4702BDFC79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FD053B-1262-DF32-A337-6DF1CA18C694}"/>
              </a:ext>
            </a:extLst>
          </p:cNvPr>
          <p:cNvSpPr>
            <a:spLocks noGrp="1"/>
          </p:cNvSpPr>
          <p:nvPr>
            <p:ph type="title"/>
          </p:nvPr>
        </p:nvSpPr>
        <p:spPr>
          <a:xfrm>
            <a:off x="0" y="3810"/>
            <a:ext cx="12192000" cy="1215390"/>
          </a:xfrm>
        </p:spPr>
        <p:txBody>
          <a:bodyPr>
            <a:noAutofit/>
          </a:bodyPr>
          <a:lstStyle/>
          <a:p>
            <a:pPr marL="0" indent="0" algn="ctr">
              <a:buNone/>
            </a:pPr>
            <a:r>
              <a:rPr lang="en-US" sz="6000" i="1" dirty="0">
                <a:solidFill>
                  <a:srgbClr val="A31D6A"/>
                </a:solidFill>
                <a:effectLst>
                  <a:outerShdw blurRad="38100" dist="38100" dir="2700000" algn="tl">
                    <a:srgbClr val="000000">
                      <a:alpha val="43137"/>
                    </a:srgbClr>
                  </a:outerShdw>
                </a:effectLst>
                <a:latin typeface="Trebuchet MS"/>
              </a:rPr>
              <a:t>PREACHING &amp; BIBLICAL STUDIES</a:t>
            </a:r>
            <a:endParaRPr lang="en-US" sz="4800" i="1" dirty="0">
              <a:solidFill>
                <a:srgbClr val="A31D6A"/>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C5040E6A-726D-2382-C3E8-3C0E4417EAEB}"/>
              </a:ext>
            </a:extLst>
          </p:cNvPr>
          <p:cNvPicPr>
            <a:picLocks noChangeAspect="1"/>
          </p:cNvPicPr>
          <p:nvPr/>
        </p:nvPicPr>
        <p:blipFill>
          <a:blip r:embed="rId2"/>
          <a:stretch>
            <a:fillRect/>
          </a:stretch>
        </p:blipFill>
        <p:spPr>
          <a:xfrm>
            <a:off x="3852154" y="990600"/>
            <a:ext cx="4038600" cy="4038600"/>
          </a:xfrm>
          <a:prstGeom prst="rect">
            <a:avLst/>
          </a:prstGeom>
        </p:spPr>
      </p:pic>
      <p:pic>
        <p:nvPicPr>
          <p:cNvPr id="10" name="Picture 9">
            <a:extLst>
              <a:ext uri="{FF2B5EF4-FFF2-40B4-BE49-F238E27FC236}">
                <a16:creationId xmlns:a16="http://schemas.microsoft.com/office/drawing/2014/main" id="{F2775A5C-B840-1813-9B28-40C737405325}"/>
              </a:ext>
            </a:extLst>
          </p:cNvPr>
          <p:cNvPicPr>
            <a:picLocks noChangeAspect="1"/>
          </p:cNvPicPr>
          <p:nvPr/>
        </p:nvPicPr>
        <p:blipFill>
          <a:blip r:embed="rId3"/>
          <a:stretch>
            <a:fillRect/>
          </a:stretch>
        </p:blipFill>
        <p:spPr>
          <a:xfrm>
            <a:off x="8203990" y="1347646"/>
            <a:ext cx="3598274" cy="4162708"/>
          </a:xfrm>
          <a:prstGeom prst="rect">
            <a:avLst/>
          </a:prstGeom>
        </p:spPr>
      </p:pic>
      <p:pic>
        <p:nvPicPr>
          <p:cNvPr id="13" name="Picture 12">
            <a:extLst>
              <a:ext uri="{FF2B5EF4-FFF2-40B4-BE49-F238E27FC236}">
                <a16:creationId xmlns:a16="http://schemas.microsoft.com/office/drawing/2014/main" id="{71EE8592-F39F-D241-D44F-ED66022A8005}"/>
              </a:ext>
            </a:extLst>
          </p:cNvPr>
          <p:cNvPicPr>
            <a:picLocks noChangeAspect="1"/>
          </p:cNvPicPr>
          <p:nvPr/>
        </p:nvPicPr>
        <p:blipFill>
          <a:blip r:embed="rId4"/>
          <a:stretch>
            <a:fillRect/>
          </a:stretch>
        </p:blipFill>
        <p:spPr>
          <a:xfrm>
            <a:off x="152400" y="1175809"/>
            <a:ext cx="3386518" cy="3668181"/>
          </a:xfrm>
          <a:prstGeom prst="rect">
            <a:avLst/>
          </a:prstGeom>
        </p:spPr>
      </p:pic>
      <p:pic>
        <p:nvPicPr>
          <p:cNvPr id="4" name="Picture 3">
            <a:extLst>
              <a:ext uri="{FF2B5EF4-FFF2-40B4-BE49-F238E27FC236}">
                <a16:creationId xmlns:a16="http://schemas.microsoft.com/office/drawing/2014/main" id="{B2A168EA-E521-7DFE-DAC9-AEF88A064F24}"/>
              </a:ext>
            </a:extLst>
          </p:cNvPr>
          <p:cNvPicPr>
            <a:picLocks noChangeAspect="1"/>
          </p:cNvPicPr>
          <p:nvPr/>
        </p:nvPicPr>
        <p:blipFill>
          <a:blip r:embed="rId5"/>
          <a:stretch>
            <a:fillRect/>
          </a:stretch>
        </p:blipFill>
        <p:spPr>
          <a:xfrm>
            <a:off x="4572000" y="4267200"/>
            <a:ext cx="4866345" cy="3086305"/>
          </a:xfrm>
          <a:prstGeom prst="rect">
            <a:avLst/>
          </a:prstGeom>
        </p:spPr>
      </p:pic>
    </p:spTree>
    <p:extLst>
      <p:ext uri="{BB962C8B-B14F-4D97-AF65-F5344CB8AC3E}">
        <p14:creationId xmlns:p14="http://schemas.microsoft.com/office/powerpoint/2010/main" val="37114226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90"/>
            <a:ext cx="12192000" cy="1151389"/>
          </a:xfrm>
        </p:spPr>
        <p:txBody>
          <a:bodyPr>
            <a:noAutofit/>
          </a:bodyPr>
          <a:lstStyle/>
          <a:p>
            <a:pPr marL="0" indent="0" algn="ctr">
              <a:buNone/>
            </a:pPr>
            <a:r>
              <a:rPr lang="en-US" sz="6500" i="1" dirty="0">
                <a:solidFill>
                  <a:srgbClr val="A31D6A"/>
                </a:solidFill>
                <a:effectLst>
                  <a:outerShdw blurRad="38100" dist="38100" dir="2700000" algn="tl">
                    <a:srgbClr val="000000">
                      <a:alpha val="43137"/>
                    </a:srgbClr>
                  </a:outerShdw>
                </a:effectLst>
                <a:latin typeface="Trebuchet MS"/>
              </a:rPr>
              <a:t>II Corinthians 9:1-15 (NLT)</a:t>
            </a:r>
            <a:endParaRPr lang="en-US" sz="6500" i="1" dirty="0">
              <a:solidFill>
                <a:srgbClr val="A31D6A"/>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0" y="762000"/>
            <a:ext cx="12192000" cy="6096001"/>
          </a:xfrm>
        </p:spPr>
        <p:txBody>
          <a:bodyPr>
            <a:noAutofit/>
          </a:bodyPr>
          <a:lstStyle/>
          <a:p>
            <a:pPr marL="0" marR="0" lvl="0" indent="0" algn="l" defTabSz="914400" rtl="0" eaLnBrk="1" fontAlgn="auto" latinLnBrk="0" hangingPunct="1">
              <a:lnSpc>
                <a:spcPct val="107000"/>
              </a:lnSpc>
              <a:spcBef>
                <a:spcPct val="20000"/>
              </a:spcBef>
              <a:spcAft>
                <a:spcPts val="800"/>
              </a:spcAft>
              <a:buClr>
                <a:srgbClr val="A379BB">
                  <a:lumMod val="75000"/>
                </a:srgbClr>
              </a:buClr>
              <a:buSzPct val="130000"/>
              <a:buFont typeface="Georgia" pitchFamily="18" charset="0"/>
              <a:buNone/>
              <a:tabLst/>
              <a:defRPr/>
            </a:pP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In fact, it was your enthusiasm that stirred up many of the Macedonian believers to begin giving.              </a:t>
            </a: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3</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 But I am sending these brothers to be sure you really are ready, as I have been telling them, and that your money is all collected. </a:t>
            </a:r>
          </a:p>
        </p:txBody>
      </p:sp>
    </p:spTree>
    <p:extLst>
      <p:ext uri="{BB962C8B-B14F-4D97-AF65-F5344CB8AC3E}">
        <p14:creationId xmlns:p14="http://schemas.microsoft.com/office/powerpoint/2010/main" val="314122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FE72C-80EC-D5B8-F00E-6AABAEB72A7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C28C6C3F-302D-E52C-3693-511AEA0A1268}"/>
              </a:ext>
            </a:extLst>
          </p:cNvPr>
          <p:cNvPicPr>
            <a:picLocks noChangeAspect="1"/>
          </p:cNvPicPr>
          <p:nvPr/>
        </p:nvPicPr>
        <p:blipFill>
          <a:blip r:embed="rId2"/>
          <a:stretch>
            <a:fillRect/>
          </a:stretch>
        </p:blipFill>
        <p:spPr>
          <a:xfrm>
            <a:off x="7120621" y="3124684"/>
            <a:ext cx="2947780" cy="3733316"/>
          </a:xfrm>
          <a:prstGeom prst="rect">
            <a:avLst/>
          </a:prstGeom>
        </p:spPr>
      </p:pic>
      <p:sp>
        <p:nvSpPr>
          <p:cNvPr id="2" name="Title 1">
            <a:extLst>
              <a:ext uri="{FF2B5EF4-FFF2-40B4-BE49-F238E27FC236}">
                <a16:creationId xmlns:a16="http://schemas.microsoft.com/office/drawing/2014/main" id="{DE51F6DA-BF40-A143-40DA-0896CB815324}"/>
              </a:ext>
            </a:extLst>
          </p:cNvPr>
          <p:cNvSpPr>
            <a:spLocks noGrp="1"/>
          </p:cNvSpPr>
          <p:nvPr>
            <p:ph type="title"/>
          </p:nvPr>
        </p:nvSpPr>
        <p:spPr>
          <a:xfrm>
            <a:off x="0" y="3810"/>
            <a:ext cx="12192000" cy="1215390"/>
          </a:xfrm>
        </p:spPr>
        <p:txBody>
          <a:bodyPr>
            <a:noAutofit/>
          </a:bodyPr>
          <a:lstStyle/>
          <a:p>
            <a:pPr marL="0" indent="0" algn="ctr">
              <a:buNone/>
            </a:pPr>
            <a:r>
              <a:rPr lang="en-US" sz="7200" i="1" dirty="0">
                <a:solidFill>
                  <a:srgbClr val="A31D6A"/>
                </a:solidFill>
                <a:effectLst>
                  <a:outerShdw blurRad="38100" dist="38100" dir="2700000" algn="tl">
                    <a:srgbClr val="000000">
                      <a:alpha val="43137"/>
                    </a:srgbClr>
                  </a:outerShdw>
                </a:effectLst>
                <a:latin typeface="Trebuchet MS"/>
              </a:rPr>
              <a:t>Expansions In Progress</a:t>
            </a:r>
            <a:endParaRPr lang="en-US" sz="6300" i="1" dirty="0">
              <a:solidFill>
                <a:srgbClr val="A31D6A"/>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2F91D6A-FBA5-4BC0-85EA-D7233A7BA823}"/>
              </a:ext>
            </a:extLst>
          </p:cNvPr>
          <p:cNvPicPr>
            <a:picLocks noChangeAspect="1"/>
          </p:cNvPicPr>
          <p:nvPr/>
        </p:nvPicPr>
        <p:blipFill>
          <a:blip r:embed="rId3"/>
          <a:stretch>
            <a:fillRect/>
          </a:stretch>
        </p:blipFill>
        <p:spPr>
          <a:xfrm>
            <a:off x="78604" y="2756596"/>
            <a:ext cx="4079770" cy="3124200"/>
          </a:xfrm>
          <a:prstGeom prst="rect">
            <a:avLst/>
          </a:prstGeom>
        </p:spPr>
      </p:pic>
      <p:pic>
        <p:nvPicPr>
          <p:cNvPr id="8" name="Picture 7">
            <a:extLst>
              <a:ext uri="{FF2B5EF4-FFF2-40B4-BE49-F238E27FC236}">
                <a16:creationId xmlns:a16="http://schemas.microsoft.com/office/drawing/2014/main" id="{E64E724E-A5AC-3139-E9C8-F2D9459014C9}"/>
              </a:ext>
            </a:extLst>
          </p:cNvPr>
          <p:cNvPicPr>
            <a:picLocks noChangeAspect="1"/>
          </p:cNvPicPr>
          <p:nvPr/>
        </p:nvPicPr>
        <p:blipFill>
          <a:blip r:embed="rId4"/>
          <a:stretch>
            <a:fillRect/>
          </a:stretch>
        </p:blipFill>
        <p:spPr>
          <a:xfrm>
            <a:off x="8991601" y="990600"/>
            <a:ext cx="2947780" cy="2871137"/>
          </a:xfrm>
          <a:prstGeom prst="rect">
            <a:avLst/>
          </a:prstGeom>
        </p:spPr>
      </p:pic>
      <p:sp>
        <p:nvSpPr>
          <p:cNvPr id="9" name="TextBox 8">
            <a:extLst>
              <a:ext uri="{FF2B5EF4-FFF2-40B4-BE49-F238E27FC236}">
                <a16:creationId xmlns:a16="http://schemas.microsoft.com/office/drawing/2014/main" id="{B3F3E116-1D7C-AAF4-1FD2-B5699930F90A}"/>
              </a:ext>
            </a:extLst>
          </p:cNvPr>
          <p:cNvSpPr txBox="1"/>
          <p:nvPr/>
        </p:nvSpPr>
        <p:spPr>
          <a:xfrm>
            <a:off x="133017" y="6019800"/>
            <a:ext cx="3310544"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Laluni Building</a:t>
            </a:r>
          </a:p>
        </p:txBody>
      </p:sp>
      <p:pic>
        <p:nvPicPr>
          <p:cNvPr id="10" name="Picture 9">
            <a:extLst>
              <a:ext uri="{FF2B5EF4-FFF2-40B4-BE49-F238E27FC236}">
                <a16:creationId xmlns:a16="http://schemas.microsoft.com/office/drawing/2014/main" id="{C1CB36DE-77B9-D149-FFCC-40CFAFCAFCF8}"/>
              </a:ext>
            </a:extLst>
          </p:cNvPr>
          <p:cNvPicPr>
            <a:picLocks noChangeAspect="1"/>
          </p:cNvPicPr>
          <p:nvPr/>
        </p:nvPicPr>
        <p:blipFill>
          <a:blip r:embed="rId5"/>
          <a:stretch>
            <a:fillRect/>
          </a:stretch>
        </p:blipFill>
        <p:spPr>
          <a:xfrm>
            <a:off x="4366994" y="1115575"/>
            <a:ext cx="2743200" cy="3282042"/>
          </a:xfrm>
          <a:prstGeom prst="rect">
            <a:avLst/>
          </a:prstGeom>
        </p:spPr>
      </p:pic>
      <p:sp>
        <p:nvSpPr>
          <p:cNvPr id="11" name="TextBox 10">
            <a:extLst>
              <a:ext uri="{FF2B5EF4-FFF2-40B4-BE49-F238E27FC236}">
                <a16:creationId xmlns:a16="http://schemas.microsoft.com/office/drawing/2014/main" id="{486AD1BE-08D8-1F22-040E-FB1C775E5587}"/>
              </a:ext>
            </a:extLst>
          </p:cNvPr>
          <p:cNvSpPr txBox="1"/>
          <p:nvPr/>
        </p:nvSpPr>
        <p:spPr>
          <a:xfrm>
            <a:off x="4366994" y="4432164"/>
            <a:ext cx="2743200" cy="1077218"/>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Blue Berry Hill Campus</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08695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D62DD-D58E-C03E-D712-24E2FB6FB5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A6C468-0358-098F-464E-2C6BF3E3B39D}"/>
              </a:ext>
            </a:extLst>
          </p:cNvPr>
          <p:cNvSpPr>
            <a:spLocks noGrp="1"/>
          </p:cNvSpPr>
          <p:nvPr>
            <p:ph type="title"/>
          </p:nvPr>
        </p:nvSpPr>
        <p:spPr>
          <a:xfrm>
            <a:off x="0" y="3810"/>
            <a:ext cx="12192000" cy="1215390"/>
          </a:xfrm>
        </p:spPr>
        <p:txBody>
          <a:bodyPr>
            <a:noAutofit/>
          </a:bodyPr>
          <a:lstStyle/>
          <a:p>
            <a:pPr marL="0" indent="0" algn="ctr">
              <a:buNone/>
            </a:pPr>
            <a:r>
              <a:rPr lang="en-US" sz="7200" i="1" dirty="0">
                <a:solidFill>
                  <a:srgbClr val="A31D6A"/>
                </a:solidFill>
                <a:effectLst>
                  <a:outerShdw blurRad="38100" dist="38100" dir="2700000" algn="tl">
                    <a:srgbClr val="000000">
                      <a:alpha val="43137"/>
                    </a:srgbClr>
                  </a:outerShdw>
                </a:effectLst>
                <a:latin typeface="Trebuchet MS"/>
              </a:rPr>
              <a:t>Average Support</a:t>
            </a:r>
            <a:endParaRPr lang="en-US" sz="6300" i="1" dirty="0">
              <a:solidFill>
                <a:srgbClr val="A31D6A"/>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0E7705AF-E6D4-E655-454B-4EB51377A7A3}"/>
              </a:ext>
            </a:extLst>
          </p:cNvPr>
          <p:cNvSpPr>
            <a:spLocks noGrp="1"/>
          </p:cNvSpPr>
          <p:nvPr>
            <p:ph sz="quarter" idx="13"/>
          </p:nvPr>
        </p:nvSpPr>
        <p:spPr>
          <a:xfrm>
            <a:off x="0" y="1143000"/>
            <a:ext cx="12192000" cy="5711190"/>
          </a:xfrm>
        </p:spPr>
        <p:txBody>
          <a:bodyPr>
            <a:noAutofit/>
          </a:bodyPr>
          <a:lstStyle/>
          <a:p>
            <a:pPr marL="45720" indent="0">
              <a:buClr>
                <a:srgbClr val="A379BB">
                  <a:lumMod val="75000"/>
                </a:srgbClr>
              </a:buClr>
              <a:buNone/>
              <a:defRPr/>
            </a:pPr>
            <a:r>
              <a:rPr lang="en-US" sz="5400" dirty="0">
                <a:solidFill>
                  <a:prstClr val="black">
                    <a:lumMod val="75000"/>
                    <a:lumOff val="25000"/>
                  </a:prstClr>
                </a:solidFill>
                <a:latin typeface="Trebuchet MS"/>
              </a:rPr>
              <a:t>The current offering received at the sister congregations is minimal </a:t>
            </a:r>
          </a:p>
          <a:p>
            <a:pPr marL="45720" indent="0">
              <a:buClr>
                <a:srgbClr val="A379BB">
                  <a:lumMod val="75000"/>
                </a:srgbClr>
              </a:buClr>
              <a:buNone/>
              <a:defRPr/>
            </a:pPr>
            <a:r>
              <a:rPr lang="en-US" sz="5400" dirty="0">
                <a:solidFill>
                  <a:prstClr val="black">
                    <a:lumMod val="75000"/>
                    <a:lumOff val="25000"/>
                  </a:prstClr>
                </a:solidFill>
                <a:latin typeface="Trebuchet MS"/>
              </a:rPr>
              <a:t>Sophia Church offering is about $90 per week. </a:t>
            </a:r>
          </a:p>
          <a:p>
            <a:pPr marL="45720" indent="0">
              <a:buClr>
                <a:srgbClr val="A379BB">
                  <a:lumMod val="75000"/>
                </a:srgbClr>
              </a:buClr>
              <a:buNone/>
              <a:defRPr/>
            </a:pPr>
            <a:r>
              <a:rPr lang="en-US" sz="5400" dirty="0">
                <a:solidFill>
                  <a:prstClr val="black">
                    <a:lumMod val="75000"/>
                    <a:lumOff val="25000"/>
                  </a:prstClr>
                </a:solidFill>
                <a:latin typeface="Trebuchet MS"/>
              </a:rPr>
              <a:t>Kuru Kururu Church </a:t>
            </a:r>
            <a:r>
              <a:rPr lang="en-US" sz="5400" dirty="0" err="1">
                <a:solidFill>
                  <a:prstClr val="black">
                    <a:lumMod val="75000"/>
                    <a:lumOff val="25000"/>
                  </a:prstClr>
                </a:solidFill>
                <a:latin typeface="Trebuchet MS"/>
              </a:rPr>
              <a:t>offerring</a:t>
            </a:r>
            <a:r>
              <a:rPr lang="en-US" sz="5400" dirty="0">
                <a:solidFill>
                  <a:prstClr val="black">
                    <a:lumMod val="75000"/>
                    <a:lumOff val="25000"/>
                  </a:prstClr>
                </a:solidFill>
                <a:latin typeface="Trebuchet MS"/>
              </a:rPr>
              <a:t> is about $55 per week. </a:t>
            </a:r>
          </a:p>
        </p:txBody>
      </p:sp>
    </p:spTree>
    <p:extLst>
      <p:ext uri="{BB962C8B-B14F-4D97-AF65-F5344CB8AC3E}">
        <p14:creationId xmlns:p14="http://schemas.microsoft.com/office/powerpoint/2010/main" val="24372463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CDEE84-54AD-1BAE-5FFF-BB7C9B602402}"/>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p:cNvSpPr>
            <a:spLocks noGrp="1"/>
          </p:cNvSpPr>
          <p:nvPr>
            <p:ph sz="quarter" idx="13"/>
          </p:nvPr>
        </p:nvSpPr>
        <p:spPr>
          <a:xfrm>
            <a:off x="4800600" y="4876800"/>
            <a:ext cx="7848600" cy="1981200"/>
          </a:xfrm>
        </p:spPr>
        <p:txBody>
          <a:bodyPr anchor="ctr">
            <a:noAutofit/>
          </a:bodyPr>
          <a:lstStyle/>
          <a:p>
            <a:pPr marL="45720" indent="0">
              <a:lnSpc>
                <a:spcPct val="80000"/>
              </a:lnSpc>
              <a:buClr>
                <a:srgbClr val="C00000"/>
              </a:buClr>
              <a:buNone/>
            </a:pPr>
            <a:r>
              <a:rPr lang="en-US" sz="6600" b="1" i="1" dirty="0">
                <a:solidFill>
                  <a:srgbClr val="C00000"/>
                </a:solidFill>
                <a:effectLst>
                  <a:outerShdw blurRad="38100" dist="38100" dir="2700000" algn="tl">
                    <a:srgbClr val="000000">
                      <a:alpha val="43137"/>
                    </a:srgbClr>
                  </a:outerShdw>
                </a:effectLst>
              </a:rPr>
              <a:t>Acts 1:6-8 (NKJV)</a:t>
            </a:r>
          </a:p>
        </p:txBody>
      </p:sp>
      <p:sp>
        <p:nvSpPr>
          <p:cNvPr id="4" name="Title 3"/>
          <p:cNvSpPr>
            <a:spLocks noGrp="1"/>
          </p:cNvSpPr>
          <p:nvPr>
            <p:ph type="title"/>
          </p:nvPr>
        </p:nvSpPr>
        <p:spPr>
          <a:xfrm>
            <a:off x="0" y="0"/>
            <a:ext cx="12192000" cy="1752600"/>
          </a:xfrm>
        </p:spPr>
        <p:txBody>
          <a:bodyPr/>
          <a:lstStyle/>
          <a:p>
            <a:pPr marL="0" indent="0" algn="ctr">
              <a:buNone/>
            </a:pPr>
            <a:r>
              <a:rPr lang="en-US" sz="8800" i="1" cap="all" dirty="0">
                <a:solidFill>
                  <a:srgbClr val="A50021"/>
                </a:solidFill>
                <a:effectLst>
                  <a:outerShdw blurRad="38100" dist="38100" dir="2700000" algn="tl">
                    <a:srgbClr val="000000">
                      <a:alpha val="43137"/>
                    </a:srgbClr>
                  </a:outerShdw>
                  <a:reflection blurRad="12700" stA="48000" endA="300" endPos="55000" dir="5400000" sy="-90000" algn="bl" rotWithShape="0"/>
                </a:effectLst>
                <a:latin typeface="Franklin Gothic Medium"/>
              </a:rPr>
              <a:t>Skip–A–Meal</a:t>
            </a:r>
          </a:p>
        </p:txBody>
      </p:sp>
      <p:pic>
        <p:nvPicPr>
          <p:cNvPr id="7" name="Picture 6">
            <a:extLst>
              <a:ext uri="{FF2B5EF4-FFF2-40B4-BE49-F238E27FC236}">
                <a16:creationId xmlns:a16="http://schemas.microsoft.com/office/drawing/2014/main" id="{5BCEAA13-36A2-ABEB-4EA4-36E4B5E5F5BC}"/>
              </a:ext>
            </a:extLst>
          </p:cNvPr>
          <p:cNvPicPr>
            <a:picLocks noChangeAspect="1"/>
          </p:cNvPicPr>
          <p:nvPr/>
        </p:nvPicPr>
        <p:blipFill>
          <a:blip r:embed="rId3"/>
          <a:stretch>
            <a:fillRect/>
          </a:stretch>
        </p:blipFill>
        <p:spPr>
          <a:xfrm>
            <a:off x="7020950" y="2438400"/>
            <a:ext cx="5171050" cy="2221832"/>
          </a:xfrm>
          <a:prstGeom prst="rect">
            <a:avLst/>
          </a:prstGeom>
        </p:spPr>
      </p:pic>
    </p:spTree>
    <p:extLst>
      <p:ext uri="{BB962C8B-B14F-4D97-AF65-F5344CB8AC3E}">
        <p14:creationId xmlns:p14="http://schemas.microsoft.com/office/powerpoint/2010/main" val="30895815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par>
                          <p:cTn id="8" fill="hold">
                            <p:stCondLst>
                              <p:cond delay="1500"/>
                            </p:stCondLst>
                            <p:childTnLst>
                              <p:par>
                                <p:cTn id="9" presetID="26" presetClass="emph" presetSubtype="0" fill="hold" grpId="1" nodeType="afterEffect">
                                  <p:stCondLst>
                                    <p:cond delay="500"/>
                                  </p:stCondLst>
                                  <p:childTnLst>
                                    <p:animEffect transition="out" filter="fade">
                                      <p:cBhvr>
                                        <p:cTn id="10" dur="1000" tmFilter="0, 0; .2, .5; .8, .5; 1, 0"/>
                                        <p:tgtEl>
                                          <p:spTgt spid="4"/>
                                        </p:tgtEl>
                                      </p:cBhvr>
                                    </p:animEffect>
                                    <p:animScale>
                                      <p:cBhvr>
                                        <p:cTn id="11" dur="500" autoRev="1" fill="hold"/>
                                        <p:tgtEl>
                                          <p:spTgt spid="4"/>
                                        </p:tgtEl>
                                      </p:cBhvr>
                                      <p:by x="105000" y="105000"/>
                                    </p:animScale>
                                  </p:childTnLst>
                                </p:cTn>
                              </p:par>
                            </p:childTnLst>
                          </p:cTn>
                        </p:par>
                        <p:par>
                          <p:cTn id="12" fill="hold">
                            <p:stCondLst>
                              <p:cond delay="3000"/>
                            </p:stCondLst>
                            <p:childTnLst>
                              <p:par>
                                <p:cTn id="13" presetID="26" presetClass="emph" presetSubtype="0" fill="hold" grpId="2" nodeType="afterEffect">
                                  <p:stCondLst>
                                    <p:cond delay="500"/>
                                  </p:stCondLst>
                                  <p:childTnLst>
                                    <p:animEffect transition="out" filter="fade">
                                      <p:cBhvr>
                                        <p:cTn id="14" dur="1000" tmFilter="0, 0; .2, .5; .8, .5; 1, 0"/>
                                        <p:tgtEl>
                                          <p:spTgt spid="4"/>
                                        </p:tgtEl>
                                      </p:cBhvr>
                                    </p:animEffect>
                                    <p:animScale>
                                      <p:cBhvr>
                                        <p:cTn id="15" dur="500" autoRev="1" fill="hold"/>
                                        <p:tgtEl>
                                          <p:spTgt spid="4"/>
                                        </p:tgtEl>
                                      </p:cBhvr>
                                      <p:by x="105000" y="105000"/>
                                    </p:animScale>
                                  </p:childTnLst>
                                </p:cTn>
                              </p:par>
                            </p:childTnLst>
                          </p:cTn>
                        </p:par>
                        <p:par>
                          <p:cTn id="16" fill="hold">
                            <p:stCondLst>
                              <p:cond delay="4500"/>
                            </p:stCondLst>
                            <p:childTnLst>
                              <p:par>
                                <p:cTn id="17" presetID="26" presetClass="emph" presetSubtype="0" fill="hold" grpId="3" nodeType="afterEffect">
                                  <p:stCondLst>
                                    <p:cond delay="500"/>
                                  </p:stCondLst>
                                  <p:childTnLst>
                                    <p:animEffect transition="out" filter="fade">
                                      <p:cBhvr>
                                        <p:cTn id="18" dur="1000" tmFilter="0, 0; .2, .5; .8, .5; 1, 0"/>
                                        <p:tgtEl>
                                          <p:spTgt spid="4"/>
                                        </p:tgtEl>
                                      </p:cBhvr>
                                    </p:animEffect>
                                    <p:animScale>
                                      <p:cBhvr>
                                        <p:cTn id="19" dur="500" autoRev="1" fill="hold"/>
                                        <p:tgtEl>
                                          <p:spTgt spid="4"/>
                                        </p:tgtEl>
                                      </p:cBhvr>
                                      <p:by x="105000" y="105000"/>
                                    </p:animScale>
                                  </p:childTnLst>
                                </p:cTn>
                              </p:par>
                            </p:childTnLst>
                          </p:cTn>
                        </p:par>
                        <p:par>
                          <p:cTn id="20" fill="hold">
                            <p:stCondLst>
                              <p:cond delay="6000"/>
                            </p:stCondLst>
                            <p:childTnLst>
                              <p:par>
                                <p:cTn id="21" presetID="26" presetClass="emph" presetSubtype="0" fill="hold" grpId="4" nodeType="afterEffect">
                                  <p:stCondLst>
                                    <p:cond delay="750"/>
                                  </p:stCondLst>
                                  <p:childTnLst>
                                    <p:animEffect transition="out" filter="fade">
                                      <p:cBhvr>
                                        <p:cTn id="22" dur="1000" tmFilter="0, 0; .2, .5; .8, .5; 1, 0"/>
                                        <p:tgtEl>
                                          <p:spTgt spid="4"/>
                                        </p:tgtEl>
                                      </p:cBhvr>
                                    </p:animEffect>
                                    <p:animScale>
                                      <p:cBhvr>
                                        <p:cTn id="23" dur="500" autoRev="1" fill="hold"/>
                                        <p:tgtEl>
                                          <p:spTgt spid="4"/>
                                        </p:tgtEl>
                                      </p:cBhvr>
                                      <p:by x="105000" y="105000"/>
                                    </p:animScale>
                                  </p:childTnLst>
                                </p:cTn>
                              </p:par>
                            </p:childTnLst>
                          </p:cTn>
                        </p:par>
                        <p:par>
                          <p:cTn id="24" fill="hold">
                            <p:stCondLst>
                              <p:cond delay="7750"/>
                            </p:stCondLst>
                            <p:childTnLst>
                              <p:par>
                                <p:cTn id="25" presetID="26" presetClass="emph" presetSubtype="0" fill="hold" grpId="5" nodeType="afterEffect">
                                  <p:stCondLst>
                                    <p:cond delay="750"/>
                                  </p:stCondLst>
                                  <p:childTnLst>
                                    <p:animEffect transition="out" filter="fade">
                                      <p:cBhvr>
                                        <p:cTn id="26" dur="1000" tmFilter="0, 0; .2, .5; .8, .5; 1, 0"/>
                                        <p:tgtEl>
                                          <p:spTgt spid="4"/>
                                        </p:tgtEl>
                                      </p:cBhvr>
                                    </p:animEffect>
                                    <p:animScale>
                                      <p:cBhvr>
                                        <p:cTn id="27" dur="500" autoRev="1" fill="hold"/>
                                        <p:tgtEl>
                                          <p:spTgt spid="4"/>
                                        </p:tgtEl>
                                      </p:cBhvr>
                                      <p:by x="105000" y="105000"/>
                                    </p:animScale>
                                  </p:childTnLst>
                                </p:cTn>
                              </p:par>
                            </p:childTnLst>
                          </p:cTn>
                        </p:par>
                        <p:par>
                          <p:cTn id="28" fill="hold">
                            <p:stCondLst>
                              <p:cond delay="9500"/>
                            </p:stCondLst>
                            <p:childTnLst>
                              <p:par>
                                <p:cTn id="29" presetID="26" presetClass="emph" presetSubtype="0" fill="hold" grpId="6" nodeType="afterEffect">
                                  <p:stCondLst>
                                    <p:cond delay="750"/>
                                  </p:stCondLst>
                                  <p:childTnLst>
                                    <p:animEffect transition="out" filter="fade">
                                      <p:cBhvr>
                                        <p:cTn id="30" dur="1000" tmFilter="0, 0; .2, .5; .8, .5; 1, 0"/>
                                        <p:tgtEl>
                                          <p:spTgt spid="4"/>
                                        </p:tgtEl>
                                      </p:cBhvr>
                                    </p:animEffect>
                                    <p:animScale>
                                      <p:cBhvr>
                                        <p:cTn id="31" dur="500" autoRev="1" fill="hold"/>
                                        <p:tgtEl>
                                          <p:spTgt spid="4"/>
                                        </p:tgtEl>
                                      </p:cBhvr>
                                      <p:by x="105000" y="105000"/>
                                    </p:animScale>
                                  </p:childTnLst>
                                </p:cTn>
                              </p:par>
                            </p:childTnLst>
                          </p:cTn>
                        </p:par>
                        <p:par>
                          <p:cTn id="32" fill="hold">
                            <p:stCondLst>
                              <p:cond delay="11250"/>
                            </p:stCondLst>
                            <p:childTnLst>
                              <p:par>
                                <p:cTn id="33" presetID="26" presetClass="emph" presetSubtype="0" fill="hold" grpId="7" nodeType="afterEffect">
                                  <p:stCondLst>
                                    <p:cond delay="1000"/>
                                  </p:stCondLst>
                                  <p:childTnLst>
                                    <p:animEffect transition="out" filter="fade">
                                      <p:cBhvr>
                                        <p:cTn id="34" dur="1000" tmFilter="0, 0; .2, .5; .8, .5; 1, 0"/>
                                        <p:tgtEl>
                                          <p:spTgt spid="4"/>
                                        </p:tgtEl>
                                      </p:cBhvr>
                                    </p:animEffect>
                                    <p:animScale>
                                      <p:cBhvr>
                                        <p:cTn id="35" dur="500" autoRev="1" fill="hold"/>
                                        <p:tgtEl>
                                          <p:spTgt spid="4"/>
                                        </p:tgtEl>
                                      </p:cBhvr>
                                      <p:by x="105000" y="105000"/>
                                    </p:animScale>
                                  </p:childTnLst>
                                </p:cTn>
                              </p:par>
                            </p:childTnLst>
                          </p:cTn>
                        </p:par>
                        <p:par>
                          <p:cTn id="36" fill="hold">
                            <p:stCondLst>
                              <p:cond delay="13250"/>
                            </p:stCondLst>
                            <p:childTnLst>
                              <p:par>
                                <p:cTn id="37" presetID="26" presetClass="emph" presetSubtype="0" fill="hold" grpId="8" nodeType="afterEffect">
                                  <p:stCondLst>
                                    <p:cond delay="1000"/>
                                  </p:stCondLst>
                                  <p:childTnLst>
                                    <p:animEffect transition="out" filter="fade">
                                      <p:cBhvr>
                                        <p:cTn id="38" dur="1000" tmFilter="0, 0; .2, .5; .8, .5; 1, 0"/>
                                        <p:tgtEl>
                                          <p:spTgt spid="4"/>
                                        </p:tgtEl>
                                      </p:cBhvr>
                                    </p:animEffect>
                                    <p:animScale>
                                      <p:cBhvr>
                                        <p:cTn id="39" dur="500" autoRev="1" fill="hold"/>
                                        <p:tgtEl>
                                          <p:spTgt spid="4"/>
                                        </p:tgtEl>
                                      </p:cBhvr>
                                      <p:by x="105000" y="105000"/>
                                    </p:animScale>
                                  </p:childTnLst>
                                </p:cTn>
                              </p:par>
                            </p:childTnLst>
                          </p:cTn>
                        </p:par>
                        <p:par>
                          <p:cTn id="40" fill="hold">
                            <p:stCondLst>
                              <p:cond delay="15250"/>
                            </p:stCondLst>
                            <p:childTnLst>
                              <p:par>
                                <p:cTn id="41" presetID="26" presetClass="emph" presetSubtype="0" fill="hold" grpId="9" nodeType="afterEffect">
                                  <p:stCondLst>
                                    <p:cond delay="0"/>
                                  </p:stCondLst>
                                  <p:childTnLst>
                                    <p:animEffect transition="out" filter="fade">
                                      <p:cBhvr>
                                        <p:cTn id="42" dur="1000" tmFilter="0, 0; .2, .5; .8, .5; 1, 0"/>
                                        <p:tgtEl>
                                          <p:spTgt spid="4"/>
                                        </p:tgtEl>
                                      </p:cBhvr>
                                    </p:animEffect>
                                    <p:animScale>
                                      <p:cBhvr>
                                        <p:cTn id="43"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4" grpId="5"/>
      <p:bldP spid="4" grpId="6"/>
      <p:bldP spid="4" grpId="7"/>
      <p:bldP spid="4" grpId="8"/>
      <p:bldP spid="4" grpId="9"/>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
            <a:ext cx="12192000" cy="1139190"/>
          </a:xfrm>
        </p:spPr>
        <p:txBody>
          <a:bodyPr>
            <a:noAutofit/>
          </a:bodyPr>
          <a:lstStyle/>
          <a:p>
            <a:pPr marL="0" indent="0" algn="ctr">
              <a:buNone/>
            </a:pPr>
            <a:r>
              <a:rPr lang="en-US" sz="7200" i="1" dirty="0">
                <a:solidFill>
                  <a:srgbClr val="A31D6A"/>
                </a:solidFill>
                <a:effectLst>
                  <a:outerShdw blurRad="38100" dist="38100" dir="2700000" algn="tl">
                    <a:srgbClr val="000000">
                      <a:alpha val="43137"/>
                    </a:srgbClr>
                  </a:outerShdw>
                </a:effectLst>
                <a:latin typeface="Trebuchet MS"/>
              </a:rPr>
              <a:t>Acts 1:6-8 (NKJV)</a:t>
            </a:r>
            <a:endParaRPr lang="en-US" sz="6300" i="1" dirty="0">
              <a:solidFill>
                <a:srgbClr val="A31D6A"/>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0" y="1143000"/>
            <a:ext cx="12192000" cy="5711190"/>
          </a:xfrm>
        </p:spPr>
        <p:txBody>
          <a:bodyPr>
            <a:noAutofit/>
          </a:bodyPr>
          <a:lstStyle/>
          <a:p>
            <a:pPr marL="0" marR="0" indent="0">
              <a:lnSpc>
                <a:spcPct val="107000"/>
              </a:lnSpc>
              <a:spcAft>
                <a:spcPts val="800"/>
              </a:spcAft>
              <a:buNone/>
            </a:pPr>
            <a:r>
              <a:rPr lang="en-US" sz="6600" b="1" baseline="30000" dirty="0">
                <a:effectLst/>
                <a:ea typeface="Calibri" panose="020F0502020204030204" pitchFamily="34" charset="0"/>
                <a:cs typeface="Times New Roman" panose="02020603050405020304" pitchFamily="18" charset="0"/>
              </a:rPr>
              <a:t>6</a:t>
            </a:r>
            <a:r>
              <a:rPr lang="en-US" sz="6600" dirty="0">
                <a:effectLst/>
                <a:ea typeface="Calibri" panose="020F0502020204030204" pitchFamily="34" charset="0"/>
                <a:cs typeface="Times New Roman" panose="02020603050405020304" pitchFamily="18" charset="0"/>
              </a:rPr>
              <a:t> Therefore, when they had come together, they asked Him, saying, "Lord, will You at this time restore the kingdom to Israel?"</a:t>
            </a:r>
          </a:p>
        </p:txBody>
      </p:sp>
    </p:spTree>
    <p:extLst>
      <p:ext uri="{BB962C8B-B14F-4D97-AF65-F5344CB8AC3E}">
        <p14:creationId xmlns:p14="http://schemas.microsoft.com/office/powerpoint/2010/main" val="10800918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
            <a:ext cx="12192000" cy="1139190"/>
          </a:xfrm>
        </p:spPr>
        <p:txBody>
          <a:bodyPr>
            <a:noAutofit/>
          </a:bodyPr>
          <a:lstStyle/>
          <a:p>
            <a:pPr marL="0" indent="0" algn="ctr">
              <a:buNone/>
            </a:pPr>
            <a:r>
              <a:rPr kumimoji="0" lang="en-US" sz="7200" b="1" i="1" u="none" strike="noStrike" kern="1200" cap="none" spc="0" normalizeH="0" baseline="0" noProof="0" dirty="0">
                <a:ln>
                  <a:noFill/>
                </a:ln>
                <a:solidFill>
                  <a:srgbClr val="A31D6A"/>
                </a:solidFill>
                <a:effectLst>
                  <a:outerShdw blurRad="38100" dist="38100" dir="2700000" algn="tl">
                    <a:srgbClr val="000000">
                      <a:alpha val="43137"/>
                    </a:srgbClr>
                  </a:outerShdw>
                </a:effectLst>
                <a:uLnTx/>
                <a:uFillTx/>
                <a:latin typeface="Trebuchet MS"/>
                <a:ea typeface="+mj-ea"/>
                <a:cs typeface="+mj-cs"/>
              </a:rPr>
              <a:t>Acts 1:6-8 (NKJV)</a:t>
            </a:r>
            <a:endParaRPr lang="en-US" sz="7200" i="1" dirty="0">
              <a:solidFill>
                <a:srgbClr val="A31D6A"/>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0" y="1143000"/>
            <a:ext cx="12192000" cy="5715000"/>
          </a:xfrm>
        </p:spPr>
        <p:txBody>
          <a:bodyPr>
            <a:noAutofit/>
          </a:bodyPr>
          <a:lstStyle/>
          <a:p>
            <a:pPr marL="45720" indent="0">
              <a:buClr>
                <a:srgbClr val="A379BB">
                  <a:lumMod val="75000"/>
                </a:srgbClr>
              </a:buClr>
              <a:buNone/>
              <a:defRPr/>
            </a:pPr>
            <a:r>
              <a:rPr kumimoji="0" lang="en-US" sz="6600" b="1" i="0" u="none" strike="noStrike" kern="1200" cap="none" spc="0" normalizeH="0" baseline="3000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7</a:t>
            </a:r>
            <a:r>
              <a:rPr kumimoji="0" lang="en-US" sz="66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 And He said to them, "It is not for you to know times or seasons which the Father has put in His own authority. </a:t>
            </a:r>
            <a:endParaRPr lang="en-US" sz="6600" dirty="0">
              <a:solidFill>
                <a:prstClr val="black">
                  <a:lumMod val="75000"/>
                  <a:lumOff val="25000"/>
                </a:prstClr>
              </a:solidFill>
              <a:latin typeface="Trebuchet MS"/>
            </a:endParaRPr>
          </a:p>
        </p:txBody>
      </p:sp>
    </p:spTree>
    <p:extLst>
      <p:ext uri="{BB962C8B-B14F-4D97-AF65-F5344CB8AC3E}">
        <p14:creationId xmlns:p14="http://schemas.microsoft.com/office/powerpoint/2010/main" val="2695284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
            <a:ext cx="12192000" cy="1139190"/>
          </a:xfrm>
        </p:spPr>
        <p:txBody>
          <a:bodyPr>
            <a:noAutofit/>
          </a:bodyPr>
          <a:lstStyle/>
          <a:p>
            <a:pPr marL="0" indent="0" algn="ctr">
              <a:buNone/>
            </a:pPr>
            <a:r>
              <a:rPr kumimoji="0" lang="en-US" sz="7200" b="1" i="1" u="none" strike="noStrike" kern="1200" cap="none" spc="0" normalizeH="0" baseline="0" noProof="0" dirty="0">
                <a:ln>
                  <a:noFill/>
                </a:ln>
                <a:solidFill>
                  <a:srgbClr val="A31D6A"/>
                </a:solidFill>
                <a:effectLst>
                  <a:outerShdw blurRad="38100" dist="38100" dir="2700000" algn="tl">
                    <a:srgbClr val="000000">
                      <a:alpha val="43137"/>
                    </a:srgbClr>
                  </a:outerShdw>
                </a:effectLst>
                <a:uLnTx/>
                <a:uFillTx/>
                <a:latin typeface="Trebuchet MS"/>
                <a:ea typeface="+mj-ea"/>
                <a:cs typeface="+mj-cs"/>
              </a:rPr>
              <a:t>Acts 1:6-8 (NKJV)</a:t>
            </a:r>
            <a:endParaRPr lang="en-US" sz="7200" i="1" dirty="0">
              <a:solidFill>
                <a:srgbClr val="A31D6A"/>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0" y="838200"/>
            <a:ext cx="12192000" cy="6019800"/>
          </a:xfrm>
        </p:spPr>
        <p:txBody>
          <a:bodyPr>
            <a:noAutofit/>
          </a:bodyPr>
          <a:lstStyle/>
          <a:p>
            <a:pPr marL="45720" indent="0">
              <a:buClr>
                <a:srgbClr val="A379BB">
                  <a:lumMod val="75000"/>
                </a:srgbClr>
              </a:buClr>
              <a:buNone/>
              <a:defRPr/>
            </a:pPr>
            <a:r>
              <a:rPr kumimoji="0" lang="en-US" sz="6600" b="1" i="0" u="none" strike="noStrike" kern="1200" cap="none" spc="0" normalizeH="0" baseline="3000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8</a:t>
            </a:r>
            <a:r>
              <a:rPr kumimoji="0" lang="en-US" sz="66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 But you shall receive power when the Holy Spirit has come upon you; and you shall be witnesses to Me in Jerusalem, and in all Judea and Samaria, and to the end of the earth." </a:t>
            </a:r>
            <a:br>
              <a:rPr lang="en-US" sz="4400" dirty="0">
                <a:solidFill>
                  <a:prstClr val="black">
                    <a:lumMod val="75000"/>
                    <a:lumOff val="25000"/>
                  </a:prstClr>
                </a:solidFill>
              </a:rPr>
            </a:br>
            <a:br>
              <a:rPr lang="en-US" sz="4400" dirty="0"/>
            </a:br>
            <a:endParaRPr lang="en-US" sz="4400" dirty="0"/>
          </a:p>
        </p:txBody>
      </p:sp>
    </p:spTree>
    <p:extLst>
      <p:ext uri="{BB962C8B-B14F-4D97-AF65-F5344CB8AC3E}">
        <p14:creationId xmlns:p14="http://schemas.microsoft.com/office/powerpoint/2010/main" val="9584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5880D-476A-6060-2F88-831D02766C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DDC480-624A-FCF9-61F9-0AC52F174CA5}"/>
              </a:ext>
            </a:extLst>
          </p:cNvPr>
          <p:cNvSpPr>
            <a:spLocks noGrp="1"/>
          </p:cNvSpPr>
          <p:nvPr>
            <p:ph type="title"/>
          </p:nvPr>
        </p:nvSpPr>
        <p:spPr>
          <a:xfrm>
            <a:off x="0" y="3810"/>
            <a:ext cx="12192000" cy="1215390"/>
          </a:xfrm>
        </p:spPr>
        <p:txBody>
          <a:bodyPr>
            <a:noAutofit/>
          </a:bodyPr>
          <a:lstStyle/>
          <a:p>
            <a:pPr marL="0" indent="0" algn="ctr">
              <a:buNone/>
            </a:pPr>
            <a:r>
              <a:rPr lang="en-US" sz="7200" i="1" dirty="0">
                <a:solidFill>
                  <a:srgbClr val="A31D6A"/>
                </a:solidFill>
                <a:effectLst>
                  <a:outerShdw blurRad="38100" dist="38100" dir="2700000" algn="tl">
                    <a:srgbClr val="000000">
                      <a:alpha val="43137"/>
                    </a:srgbClr>
                  </a:outerShdw>
                </a:effectLst>
                <a:latin typeface="Trebuchet MS"/>
              </a:rPr>
              <a:t>Preaching &amp; Teaching Across 25 Countries</a:t>
            </a:r>
            <a:endParaRPr lang="en-US" sz="5600" i="1" dirty="0">
              <a:solidFill>
                <a:srgbClr val="A31D6A"/>
              </a:solidFill>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E9EF8D28-1E07-B102-22A4-25CF1FB77008}"/>
              </a:ext>
            </a:extLst>
          </p:cNvPr>
          <p:cNvPicPr>
            <a:picLocks noChangeAspect="1"/>
          </p:cNvPicPr>
          <p:nvPr/>
        </p:nvPicPr>
        <p:blipFill>
          <a:blip r:embed="rId2"/>
          <a:stretch>
            <a:fillRect/>
          </a:stretch>
        </p:blipFill>
        <p:spPr>
          <a:xfrm>
            <a:off x="76200" y="2590800"/>
            <a:ext cx="12353634" cy="4124826"/>
          </a:xfrm>
          <a:prstGeom prst="rect">
            <a:avLst/>
          </a:prstGeom>
        </p:spPr>
      </p:pic>
    </p:spTree>
    <p:extLst>
      <p:ext uri="{BB962C8B-B14F-4D97-AF65-F5344CB8AC3E}">
        <p14:creationId xmlns:p14="http://schemas.microsoft.com/office/powerpoint/2010/main" val="1881706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B1CEE-7BA4-83DA-E279-72D6F533BA0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9F5E886C-CE88-B94C-722A-330E3607EB06}"/>
              </a:ext>
            </a:extLst>
          </p:cNvPr>
          <p:cNvPicPr>
            <a:picLocks noChangeAspect="1"/>
          </p:cNvPicPr>
          <p:nvPr/>
        </p:nvPicPr>
        <p:blipFill>
          <a:blip r:embed="rId2"/>
          <a:stretch>
            <a:fillRect/>
          </a:stretch>
        </p:blipFill>
        <p:spPr>
          <a:xfrm>
            <a:off x="0" y="2016928"/>
            <a:ext cx="7086600" cy="3064117"/>
          </a:xfrm>
          <a:prstGeom prst="rect">
            <a:avLst/>
          </a:prstGeom>
        </p:spPr>
      </p:pic>
      <p:pic>
        <p:nvPicPr>
          <p:cNvPr id="8" name="Picture 7">
            <a:extLst>
              <a:ext uri="{FF2B5EF4-FFF2-40B4-BE49-F238E27FC236}">
                <a16:creationId xmlns:a16="http://schemas.microsoft.com/office/drawing/2014/main" id="{08AE92E3-7FE7-6D47-BEB9-AEDD73B07E95}"/>
              </a:ext>
            </a:extLst>
          </p:cNvPr>
          <p:cNvPicPr>
            <a:picLocks noChangeAspect="1"/>
          </p:cNvPicPr>
          <p:nvPr/>
        </p:nvPicPr>
        <p:blipFill>
          <a:blip r:embed="rId3"/>
          <a:stretch>
            <a:fillRect/>
          </a:stretch>
        </p:blipFill>
        <p:spPr>
          <a:xfrm>
            <a:off x="7696200" y="1267509"/>
            <a:ext cx="3254141" cy="3560982"/>
          </a:xfrm>
          <a:prstGeom prst="rect">
            <a:avLst/>
          </a:prstGeom>
        </p:spPr>
      </p:pic>
      <p:sp>
        <p:nvSpPr>
          <p:cNvPr id="2" name="Title 1">
            <a:extLst>
              <a:ext uri="{FF2B5EF4-FFF2-40B4-BE49-F238E27FC236}">
                <a16:creationId xmlns:a16="http://schemas.microsoft.com/office/drawing/2014/main" id="{A2CC95B2-6BFE-B03F-2A6B-CD84400A631A}"/>
              </a:ext>
            </a:extLst>
          </p:cNvPr>
          <p:cNvSpPr>
            <a:spLocks noGrp="1"/>
          </p:cNvSpPr>
          <p:nvPr>
            <p:ph type="title"/>
          </p:nvPr>
        </p:nvSpPr>
        <p:spPr>
          <a:xfrm>
            <a:off x="0" y="3810"/>
            <a:ext cx="12192000" cy="2205990"/>
          </a:xfrm>
        </p:spPr>
        <p:txBody>
          <a:bodyPr>
            <a:noAutofit/>
          </a:bodyPr>
          <a:lstStyle/>
          <a:p>
            <a:pPr marL="0" indent="0" algn="l">
              <a:buNone/>
            </a:pPr>
            <a:r>
              <a:rPr lang="en-US" sz="6600" i="1" dirty="0">
                <a:solidFill>
                  <a:srgbClr val="A31D6A"/>
                </a:solidFill>
                <a:effectLst>
                  <a:outerShdw blurRad="38100" dist="38100" dir="2700000" algn="tl">
                    <a:srgbClr val="000000">
                      <a:alpha val="43137"/>
                    </a:srgbClr>
                  </a:outerShdw>
                </a:effectLst>
                <a:latin typeface="Trebuchet MS"/>
              </a:rPr>
              <a:t>Providing Bibles, Song Books, Clothing &amp; Food</a:t>
            </a:r>
            <a:endParaRPr lang="en-US" sz="5400" i="1" dirty="0">
              <a:solidFill>
                <a:srgbClr val="A31D6A"/>
              </a:solidFill>
              <a:effectLst>
                <a:outerShdw blurRad="38100" dist="38100" dir="2700000" algn="tl">
                  <a:srgbClr val="000000">
                    <a:alpha val="43137"/>
                  </a:srgbClr>
                </a:outerShdw>
              </a:effectLst>
            </a:endParaRPr>
          </a:p>
        </p:txBody>
      </p:sp>
      <p:pic>
        <p:nvPicPr>
          <p:cNvPr id="12" name="Picture 11">
            <a:extLst>
              <a:ext uri="{FF2B5EF4-FFF2-40B4-BE49-F238E27FC236}">
                <a16:creationId xmlns:a16="http://schemas.microsoft.com/office/drawing/2014/main" id="{5C990C5F-FBD2-544B-4573-0358D5E9CCD8}"/>
              </a:ext>
            </a:extLst>
          </p:cNvPr>
          <p:cNvPicPr>
            <a:picLocks noChangeAspect="1"/>
          </p:cNvPicPr>
          <p:nvPr/>
        </p:nvPicPr>
        <p:blipFill>
          <a:blip r:embed="rId4"/>
          <a:stretch>
            <a:fillRect/>
          </a:stretch>
        </p:blipFill>
        <p:spPr>
          <a:xfrm>
            <a:off x="-152400" y="3886200"/>
            <a:ext cx="10569341" cy="3170802"/>
          </a:xfrm>
          <a:prstGeom prst="rect">
            <a:avLst/>
          </a:prstGeom>
        </p:spPr>
      </p:pic>
    </p:spTree>
    <p:extLst>
      <p:ext uri="{BB962C8B-B14F-4D97-AF65-F5344CB8AC3E}">
        <p14:creationId xmlns:p14="http://schemas.microsoft.com/office/powerpoint/2010/main" val="292873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
            <a:ext cx="12192000" cy="1215390"/>
          </a:xfrm>
        </p:spPr>
        <p:txBody>
          <a:bodyPr>
            <a:noAutofit/>
          </a:bodyPr>
          <a:lstStyle/>
          <a:p>
            <a:pPr marL="0" indent="0" algn="ctr">
              <a:buNone/>
            </a:pPr>
            <a:r>
              <a:rPr lang="en-US" sz="7200" i="1" dirty="0">
                <a:solidFill>
                  <a:srgbClr val="A31D6A"/>
                </a:solidFill>
                <a:effectLst>
                  <a:outerShdw blurRad="38100" dist="38100" dir="2700000" algn="tl">
                    <a:srgbClr val="000000">
                      <a:alpha val="43137"/>
                    </a:srgbClr>
                  </a:outerShdw>
                </a:effectLst>
                <a:latin typeface="Trebuchet MS"/>
              </a:rPr>
              <a:t>Baptisms &amp; Restorations</a:t>
            </a:r>
            <a:endParaRPr lang="en-US" sz="5600" i="1" dirty="0">
              <a:solidFill>
                <a:srgbClr val="A31D6A"/>
              </a:solidFill>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A1EA3463-9175-AF6C-04EC-693A65A1D0A3}"/>
              </a:ext>
            </a:extLst>
          </p:cNvPr>
          <p:cNvPicPr>
            <a:picLocks noChangeAspect="1"/>
          </p:cNvPicPr>
          <p:nvPr/>
        </p:nvPicPr>
        <p:blipFill>
          <a:blip r:embed="rId2"/>
          <a:stretch>
            <a:fillRect/>
          </a:stretch>
        </p:blipFill>
        <p:spPr>
          <a:xfrm>
            <a:off x="162352" y="3581400"/>
            <a:ext cx="6596486" cy="3279919"/>
          </a:xfrm>
          <a:prstGeom prst="rect">
            <a:avLst/>
          </a:prstGeom>
        </p:spPr>
      </p:pic>
      <p:pic>
        <p:nvPicPr>
          <p:cNvPr id="9" name="Picture 8">
            <a:extLst>
              <a:ext uri="{FF2B5EF4-FFF2-40B4-BE49-F238E27FC236}">
                <a16:creationId xmlns:a16="http://schemas.microsoft.com/office/drawing/2014/main" id="{A5263585-9270-8DFE-5790-268A4C7821C3}"/>
              </a:ext>
            </a:extLst>
          </p:cNvPr>
          <p:cNvPicPr>
            <a:picLocks noChangeAspect="1"/>
          </p:cNvPicPr>
          <p:nvPr/>
        </p:nvPicPr>
        <p:blipFill>
          <a:blip r:embed="rId3"/>
          <a:stretch>
            <a:fillRect/>
          </a:stretch>
        </p:blipFill>
        <p:spPr>
          <a:xfrm>
            <a:off x="457200" y="1066800"/>
            <a:ext cx="3657600" cy="3636334"/>
          </a:xfrm>
          <a:prstGeom prst="rect">
            <a:avLst/>
          </a:prstGeom>
        </p:spPr>
      </p:pic>
      <p:pic>
        <p:nvPicPr>
          <p:cNvPr id="11" name="Picture 10">
            <a:extLst>
              <a:ext uri="{FF2B5EF4-FFF2-40B4-BE49-F238E27FC236}">
                <a16:creationId xmlns:a16="http://schemas.microsoft.com/office/drawing/2014/main" id="{E225E220-55F2-663F-0ABE-FEEEA2CE6BBB}"/>
              </a:ext>
            </a:extLst>
          </p:cNvPr>
          <p:cNvPicPr>
            <a:picLocks noChangeAspect="1"/>
          </p:cNvPicPr>
          <p:nvPr/>
        </p:nvPicPr>
        <p:blipFill>
          <a:blip r:embed="rId4"/>
          <a:stretch>
            <a:fillRect/>
          </a:stretch>
        </p:blipFill>
        <p:spPr>
          <a:xfrm>
            <a:off x="7010400" y="2100022"/>
            <a:ext cx="4857073" cy="4419600"/>
          </a:xfrm>
          <a:prstGeom prst="rect">
            <a:avLst/>
          </a:prstGeom>
        </p:spPr>
      </p:pic>
    </p:spTree>
    <p:extLst>
      <p:ext uri="{BB962C8B-B14F-4D97-AF65-F5344CB8AC3E}">
        <p14:creationId xmlns:p14="http://schemas.microsoft.com/office/powerpoint/2010/main" val="11690209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0"/>
            <a:ext cx="12192000" cy="6858000"/>
          </a:xfrm>
        </p:spPr>
        <p:txBody>
          <a:bodyPr>
            <a:noAutofit/>
          </a:bodyPr>
          <a:lstStyle/>
          <a:p>
            <a:pPr marL="45720" indent="0">
              <a:buNone/>
            </a:pPr>
            <a:r>
              <a:rPr lang="en-US" sz="5400" b="1" dirty="0">
                <a:solidFill>
                  <a:srgbClr val="A50021"/>
                </a:solidFill>
                <a:effectLst>
                  <a:outerShdw blurRad="38100" dist="38100" dir="2700000" algn="tl">
                    <a:srgbClr val="000000">
                      <a:alpha val="43137"/>
                    </a:srgbClr>
                  </a:outerShdw>
                </a:effectLst>
                <a:latin typeface="Calibri" panose="020F0502020204030204" pitchFamily="34" charset="0"/>
              </a:rPr>
              <a:t>2026 Contribution Forms are Available </a:t>
            </a:r>
          </a:p>
          <a:p>
            <a:pPr>
              <a:buClr>
                <a:srgbClr val="A50021"/>
              </a:buClr>
              <a:buFont typeface="Wingdings" panose="05000000000000000000" pitchFamily="2" charset="2"/>
              <a:buChar char="Ø"/>
            </a:pPr>
            <a:r>
              <a:rPr lang="en-US" sz="5400" dirty="0">
                <a:solidFill>
                  <a:srgbClr val="000000"/>
                </a:solidFill>
                <a:effectLst>
                  <a:outerShdw blurRad="38100" dist="38100" dir="2700000" algn="tl">
                    <a:srgbClr val="000000">
                      <a:alpha val="43137"/>
                    </a:srgbClr>
                  </a:outerShdw>
                </a:effectLst>
                <a:latin typeface="Calibri" panose="020F0502020204030204" pitchFamily="34" charset="0"/>
              </a:rPr>
              <a:t>African Family Resource International</a:t>
            </a:r>
          </a:p>
          <a:p>
            <a:pPr marL="45720" indent="0">
              <a:buClr>
                <a:srgbClr val="A50021"/>
              </a:buClr>
              <a:buNone/>
            </a:pPr>
            <a:endParaRPr lang="en-US" sz="2400" dirty="0">
              <a:solidFill>
                <a:srgbClr val="000000"/>
              </a:solidFill>
              <a:effectLst>
                <a:outerShdw blurRad="38100" dist="38100" dir="2700000" algn="tl">
                  <a:srgbClr val="000000">
                    <a:alpha val="43137"/>
                  </a:srgbClr>
                </a:outerShdw>
              </a:effectLst>
              <a:latin typeface="Calibri" panose="020F0502020204030204" pitchFamily="34" charset="0"/>
            </a:endParaRPr>
          </a:p>
          <a:p>
            <a:pPr>
              <a:buClr>
                <a:srgbClr val="A50021"/>
              </a:buClr>
              <a:buFont typeface="Wingdings" panose="05000000000000000000" pitchFamily="2" charset="2"/>
              <a:buChar char="Ø"/>
            </a:pPr>
            <a:r>
              <a:rPr lang="en-US" sz="5400" dirty="0">
                <a:solidFill>
                  <a:srgbClr val="000000"/>
                </a:solidFill>
                <a:effectLst>
                  <a:outerShdw blurRad="38100" dist="38100" dir="2700000" algn="tl">
                    <a:srgbClr val="000000">
                      <a:alpha val="43137"/>
                    </a:srgbClr>
                  </a:outerShdw>
                </a:effectLst>
                <a:latin typeface="Calibri" panose="020F0502020204030204" pitchFamily="34" charset="0"/>
              </a:rPr>
              <a:t>Guyana Missions for Christ</a:t>
            </a:r>
          </a:p>
          <a:p>
            <a:pPr marL="45720" indent="0">
              <a:buClr>
                <a:srgbClr val="A50021"/>
              </a:buClr>
              <a:buNone/>
            </a:pPr>
            <a:endParaRPr lang="en-US" sz="2400" dirty="0">
              <a:solidFill>
                <a:srgbClr val="000000"/>
              </a:solidFill>
              <a:effectLst>
                <a:outerShdw blurRad="38100" dist="38100" dir="2700000" algn="tl">
                  <a:srgbClr val="000000">
                    <a:alpha val="43137"/>
                  </a:srgbClr>
                </a:outerShdw>
              </a:effectLst>
              <a:latin typeface="Calibri" panose="020F0502020204030204" pitchFamily="34" charset="0"/>
            </a:endParaRPr>
          </a:p>
          <a:p>
            <a:pPr>
              <a:buClr>
                <a:srgbClr val="A50021"/>
              </a:buClr>
              <a:buFont typeface="Wingdings" panose="05000000000000000000" pitchFamily="2" charset="2"/>
              <a:buChar char="Ø"/>
            </a:pPr>
            <a:r>
              <a:rPr lang="en-US" sz="5400" dirty="0">
                <a:solidFill>
                  <a:srgbClr val="000000"/>
                </a:solidFill>
                <a:effectLst>
                  <a:outerShdw blurRad="38100" dist="38100" dir="2700000" algn="tl">
                    <a:srgbClr val="000000">
                      <a:alpha val="43137"/>
                    </a:srgbClr>
                  </a:outerShdw>
                </a:effectLst>
                <a:latin typeface="Calibri" panose="020F0502020204030204" pitchFamily="34" charset="0"/>
              </a:rPr>
              <a:t>Skip-A-Meal will continue a Love Offering collection every 3rd Sunday </a:t>
            </a:r>
          </a:p>
        </p:txBody>
      </p:sp>
    </p:spTree>
    <p:extLst>
      <p:ext uri="{BB962C8B-B14F-4D97-AF65-F5344CB8AC3E}">
        <p14:creationId xmlns:p14="http://schemas.microsoft.com/office/powerpoint/2010/main" val="1902660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63594-328F-954B-6B44-3AF4E79D29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8E4C14-B0BE-AAB4-1406-7E09537FBA20}"/>
              </a:ext>
            </a:extLst>
          </p:cNvPr>
          <p:cNvSpPr>
            <a:spLocks noGrp="1"/>
          </p:cNvSpPr>
          <p:nvPr>
            <p:ph type="title"/>
          </p:nvPr>
        </p:nvSpPr>
        <p:spPr>
          <a:xfrm>
            <a:off x="0" y="-8390"/>
            <a:ext cx="12192000" cy="1151389"/>
          </a:xfrm>
        </p:spPr>
        <p:txBody>
          <a:bodyPr>
            <a:noAutofit/>
          </a:bodyPr>
          <a:lstStyle/>
          <a:p>
            <a:pPr marL="0" indent="0" algn="ctr">
              <a:buNone/>
            </a:pPr>
            <a:r>
              <a:rPr lang="en-US" sz="6500" i="1" dirty="0">
                <a:solidFill>
                  <a:srgbClr val="A31D6A"/>
                </a:solidFill>
                <a:effectLst>
                  <a:outerShdw blurRad="38100" dist="38100" dir="2700000" algn="tl">
                    <a:srgbClr val="000000">
                      <a:alpha val="43137"/>
                    </a:srgbClr>
                  </a:outerShdw>
                </a:effectLst>
                <a:latin typeface="Trebuchet MS"/>
              </a:rPr>
              <a:t>II Corinthians 9:1-15 (NLT)</a:t>
            </a:r>
            <a:endParaRPr lang="en-US" sz="6500" i="1" dirty="0">
              <a:solidFill>
                <a:srgbClr val="A31D6A"/>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15FEA3F-0CB2-932F-F252-B6ADA622523E}"/>
              </a:ext>
            </a:extLst>
          </p:cNvPr>
          <p:cNvSpPr>
            <a:spLocks noGrp="1"/>
          </p:cNvSpPr>
          <p:nvPr>
            <p:ph sz="quarter" idx="13"/>
          </p:nvPr>
        </p:nvSpPr>
        <p:spPr>
          <a:xfrm>
            <a:off x="0" y="838200"/>
            <a:ext cx="12192000" cy="6019801"/>
          </a:xfrm>
        </p:spPr>
        <p:txBody>
          <a:bodyPr>
            <a:noAutofit/>
          </a:bodyPr>
          <a:lstStyle/>
          <a:p>
            <a:pPr marL="45720" indent="0">
              <a:buNone/>
            </a:pP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I don't want to be wrong in my boasting about you.             </a:t>
            </a:r>
          </a:p>
          <a:p>
            <a:pPr marL="45720" indent="0">
              <a:buNone/>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4</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 We would be embarrassed—not to mention your own embarrassment—if some Macedonian believers came with me and found that you weren't ready after all I had told them! </a:t>
            </a:r>
            <a:endParaRPr lang="en-US" sz="4800" dirty="0"/>
          </a:p>
        </p:txBody>
      </p:sp>
    </p:spTree>
    <p:extLst>
      <p:ext uri="{BB962C8B-B14F-4D97-AF65-F5344CB8AC3E}">
        <p14:creationId xmlns:p14="http://schemas.microsoft.com/office/powerpoint/2010/main" val="1473748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a:extLst>
              <a:ext uri="{FF2B5EF4-FFF2-40B4-BE49-F238E27FC236}">
                <a16:creationId xmlns:a16="http://schemas.microsoft.com/office/drawing/2014/main" id="{3C33D127-1832-E655-0B0E-7AA64F4F0F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4033" name="Rectangle 2"/>
          <p:cNvSpPr>
            <a:spLocks noGrp="1"/>
          </p:cNvSpPr>
          <p:nvPr>
            <p:ph type="title" idx="4294967295"/>
          </p:nvPr>
        </p:nvSpPr>
        <p:spPr bwMode="auto">
          <a:xfrm>
            <a:off x="2819400" y="0"/>
            <a:ext cx="9220200" cy="6781800"/>
          </a:xfrm>
          <a:noFill/>
        </p:spPr>
        <p:txBody>
          <a:bodyPr vert="horz" wrap="square" lIns="91440" tIns="45720" rIns="91440" bIns="45720" numCol="1" rtlCol="0" anchor="t" anchorCtr="0" compatLnSpc="1">
            <a:prstTxWarp prst="textNoShape">
              <a:avLst/>
            </a:prstTxWarp>
            <a:noAutofit/>
          </a:bodyPr>
          <a:lstStyle/>
          <a:p>
            <a:pPr marL="0" indent="0" algn="ctr">
              <a:buNone/>
            </a:pPr>
            <a:r>
              <a:rPr kumimoji="0" lang="en-US" sz="6500" b="1" i="1" u="none" strike="noStrike" kern="1200" cap="none" spc="0" normalizeH="0" baseline="0" noProof="0" dirty="0">
                <a:ln>
                  <a:noFill/>
                </a:ln>
                <a:solidFill>
                  <a:srgbClr val="0070C0"/>
                </a:solidFill>
                <a:effectLst/>
                <a:uLnTx/>
                <a:uFillTx/>
                <a:latin typeface="Bahnschrift" panose="020B0502040204020203" pitchFamily="34" charset="0"/>
                <a:ea typeface="+mj-ea"/>
                <a:cs typeface="+mj-cs"/>
              </a:rPr>
              <a:t> …that Christ died for our sins according to the scriptures;</a:t>
            </a:r>
            <a:br>
              <a:rPr kumimoji="0" lang="en-US" sz="6500" b="1" i="1" u="none" strike="noStrike" kern="1200" cap="none" spc="0" normalizeH="0" baseline="0" noProof="0" dirty="0">
                <a:ln>
                  <a:noFill/>
                </a:ln>
                <a:solidFill>
                  <a:srgbClr val="0070C0"/>
                </a:solidFill>
                <a:effectLst/>
                <a:uLnTx/>
                <a:uFillTx/>
                <a:latin typeface="Bahnschrift" panose="020B0502040204020203" pitchFamily="34" charset="0"/>
                <a:ea typeface="+mj-ea"/>
                <a:cs typeface="+mj-cs"/>
              </a:rPr>
            </a:br>
            <a:r>
              <a:rPr kumimoji="0" lang="en-US" sz="6500" b="1" i="1" u="none" strike="noStrike" kern="1200" cap="none" spc="0" normalizeH="0" baseline="0" noProof="0" dirty="0">
                <a:ln>
                  <a:noFill/>
                </a:ln>
                <a:solidFill>
                  <a:srgbClr val="0070C0"/>
                </a:solidFill>
                <a:effectLst/>
                <a:uLnTx/>
                <a:uFillTx/>
                <a:latin typeface="Bahnschrift" panose="020B0502040204020203" pitchFamily="34" charset="0"/>
                <a:ea typeface="+mj-ea"/>
                <a:cs typeface="+mj-cs"/>
              </a:rPr>
              <a:t>And that he was buried, and that he rose again the third day according to the scriptures:</a:t>
            </a:r>
            <a:endParaRPr lang="en-US" sz="6500" i="1" dirty="0">
              <a:solidFill>
                <a:srgbClr val="0070C0"/>
              </a:solidFill>
              <a:effectLst/>
              <a:latin typeface="Brush Script MT" pitchFamily="66" charset="0"/>
            </a:endParaRPr>
          </a:p>
        </p:txBody>
      </p:sp>
    </p:spTree>
    <p:extLst>
      <p:ext uri="{BB962C8B-B14F-4D97-AF65-F5344CB8AC3E}">
        <p14:creationId xmlns:p14="http://schemas.microsoft.com/office/powerpoint/2010/main" val="14012677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p:cNvSpPr>
          <p:nvPr>
            <p:ph type="title" idx="4294967295"/>
          </p:nvPr>
        </p:nvSpPr>
        <p:spPr bwMode="auto">
          <a:xfrm>
            <a:off x="0" y="152400"/>
            <a:ext cx="12191999" cy="1143000"/>
          </a:xfrm>
          <a:noFill/>
        </p:spPr>
        <p:txBody>
          <a:bodyPr vert="horz" wrap="square" lIns="91440" tIns="45720" rIns="91440" bIns="45720" numCol="1" rtlCol="0" anchor="t" anchorCtr="0" compatLnSpc="1">
            <a:prstTxWarp prst="textNoShape">
              <a:avLst/>
            </a:prstTxWarp>
            <a:noAutofit/>
          </a:bodyPr>
          <a:lstStyle/>
          <a:p>
            <a:pPr marL="0" indent="0" algn="l">
              <a:buNone/>
            </a:pPr>
            <a:r>
              <a:rPr lang="en-US" sz="8800" i="1" dirty="0">
                <a:solidFill>
                  <a:srgbClr val="C00000"/>
                </a:solidFill>
                <a:effectLst>
                  <a:outerShdw blurRad="38100" dist="38100" dir="2700000" algn="tl">
                    <a:srgbClr val="000000">
                      <a:alpha val="43137"/>
                    </a:srgbClr>
                  </a:outerShdw>
                </a:effectLst>
              </a:rPr>
              <a:t>Hear: Romans 10:17</a:t>
            </a:r>
          </a:p>
        </p:txBody>
      </p:sp>
      <p:sp>
        <p:nvSpPr>
          <p:cNvPr id="52226" name="Rectangle 3"/>
          <p:cNvSpPr>
            <a:spLocks noGrp="1"/>
          </p:cNvSpPr>
          <p:nvPr>
            <p:ph type="body" idx="4294967295"/>
          </p:nvPr>
        </p:nvSpPr>
        <p:spPr>
          <a:xfrm>
            <a:off x="-1" y="1295400"/>
            <a:ext cx="12191999" cy="5562600"/>
          </a:xfrm>
        </p:spPr>
        <p:txBody>
          <a:bodyPr>
            <a:normAutofit lnSpcReduction="10000"/>
          </a:bodyPr>
          <a:lstStyle/>
          <a:p>
            <a:pPr marL="0" indent="0">
              <a:buNone/>
            </a:pPr>
            <a:r>
              <a:rPr lang="en-US" sz="9600" i="1" dirty="0">
                <a:effectLst>
                  <a:outerShdw blurRad="38100" dist="38100" dir="2700000" algn="tl">
                    <a:srgbClr val="000000">
                      <a:alpha val="43137"/>
                    </a:srgbClr>
                  </a:outerShdw>
                </a:effectLst>
              </a:rPr>
              <a:t>So then faith cometh by hearing, and hearing by the word of God.</a:t>
            </a:r>
          </a:p>
        </p:txBody>
      </p:sp>
      <p:pic>
        <p:nvPicPr>
          <p:cNvPr id="52227" name="Picture 4" descr="MP900443601[1]"/>
          <p:cNvPicPr>
            <a:picLocks noChangeAspect="1" noChangeArrowheads="1"/>
          </p:cNvPicPr>
          <p:nvPr/>
        </p:nvPicPr>
        <p:blipFill>
          <a:blip r:embed="rId3"/>
          <a:srcRect/>
          <a:stretch>
            <a:fillRect/>
          </a:stretch>
        </p:blipFill>
        <p:spPr bwMode="auto">
          <a:xfrm>
            <a:off x="10028585" y="5405718"/>
            <a:ext cx="2176862" cy="144780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326393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p:cNvSpPr>
          <p:nvPr>
            <p:ph type="title" idx="4294967295"/>
          </p:nvPr>
        </p:nvSpPr>
        <p:spPr bwMode="auto">
          <a:xfrm>
            <a:off x="0" y="0"/>
            <a:ext cx="12192000" cy="1140546"/>
          </a:xfrm>
          <a:noFill/>
        </p:spPr>
        <p:txBody>
          <a:bodyPr vert="horz" wrap="square" lIns="91440" tIns="45720" rIns="91440" bIns="45720" numCol="1" rtlCol="0" anchor="t" anchorCtr="0" compatLnSpc="1">
            <a:prstTxWarp prst="textNoShape">
              <a:avLst/>
            </a:prstTxWarp>
            <a:noAutofit/>
          </a:bodyPr>
          <a:lstStyle/>
          <a:p>
            <a:pPr marL="0" indent="0" algn="l">
              <a:buNone/>
            </a:pPr>
            <a:r>
              <a:rPr lang="en-US" sz="7000" i="1" dirty="0">
                <a:solidFill>
                  <a:srgbClr val="C00000"/>
                </a:solidFill>
                <a:effectLst>
                  <a:outerShdw blurRad="38100" dist="38100" dir="2700000" algn="tl">
                    <a:srgbClr val="000000">
                      <a:alpha val="43137"/>
                    </a:srgbClr>
                  </a:outerShdw>
                </a:effectLst>
              </a:rPr>
              <a:t>Believe: Hebrews 11:6</a:t>
            </a:r>
          </a:p>
        </p:txBody>
      </p:sp>
      <p:sp>
        <p:nvSpPr>
          <p:cNvPr id="53250" name="Rectangle 3"/>
          <p:cNvSpPr>
            <a:spLocks noGrp="1"/>
          </p:cNvSpPr>
          <p:nvPr>
            <p:ph type="body" idx="4294967295"/>
          </p:nvPr>
        </p:nvSpPr>
        <p:spPr>
          <a:xfrm>
            <a:off x="0" y="990600"/>
            <a:ext cx="12192000" cy="5867400"/>
          </a:xfrm>
        </p:spPr>
        <p:txBody>
          <a:bodyPr>
            <a:noAutofit/>
          </a:bodyPr>
          <a:lstStyle/>
          <a:p>
            <a:pPr marL="0" indent="0">
              <a:lnSpc>
                <a:spcPct val="90000"/>
              </a:lnSpc>
              <a:buNone/>
            </a:pPr>
            <a:r>
              <a:rPr lang="en-US" sz="7000" i="1" dirty="0">
                <a:effectLst>
                  <a:outerShdw blurRad="38100" dist="38100" dir="2700000" algn="tl">
                    <a:srgbClr val="000000">
                      <a:alpha val="43137"/>
                    </a:srgbClr>
                  </a:outerShdw>
                </a:effectLst>
              </a:rPr>
              <a:t>But without faith it is impossible to please him: for he that cometh to God must believe that he is, and that he is a rewarder of them that diligently seek him.</a:t>
            </a:r>
          </a:p>
        </p:txBody>
      </p:sp>
      <p:pic>
        <p:nvPicPr>
          <p:cNvPr id="53251" name="Picture 4" descr="MP900443601[1]"/>
          <p:cNvPicPr>
            <a:picLocks noChangeAspect="1" noChangeArrowheads="1"/>
          </p:cNvPicPr>
          <p:nvPr/>
        </p:nvPicPr>
        <p:blipFill>
          <a:blip r:embed="rId3"/>
          <a:srcRect/>
          <a:stretch>
            <a:fillRect/>
          </a:stretch>
        </p:blipFill>
        <p:spPr bwMode="auto">
          <a:xfrm>
            <a:off x="9806823" y="13854"/>
            <a:ext cx="2385178" cy="1586346"/>
          </a:xfrm>
          <a:prstGeom prst="rect">
            <a:avLst/>
          </a:prstGeom>
          <a:noFill/>
          <a:ln w="9525">
            <a:noFill/>
            <a:miter lim="800000"/>
            <a:headEnd/>
            <a:tailEnd/>
          </a:ln>
        </p:spPr>
      </p:pic>
    </p:spTree>
    <p:extLst>
      <p:ext uri="{BB962C8B-B14F-4D97-AF65-F5344CB8AC3E}">
        <p14:creationId xmlns:p14="http://schemas.microsoft.com/office/powerpoint/2010/main" val="29968343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p:cNvSpPr>
          <p:nvPr>
            <p:ph type="title" idx="4294967295"/>
          </p:nvPr>
        </p:nvSpPr>
        <p:spPr bwMode="auto">
          <a:xfrm>
            <a:off x="0" y="6927"/>
            <a:ext cx="12192000" cy="983673"/>
          </a:xfrm>
          <a:noFill/>
        </p:spPr>
        <p:txBody>
          <a:bodyPr vert="horz" wrap="square" lIns="91440" tIns="45720" rIns="91440" bIns="45720" numCol="1" rtlCol="0" anchor="t" anchorCtr="0" compatLnSpc="1">
            <a:prstTxWarp prst="textNoShape">
              <a:avLst/>
            </a:prstTxWarp>
            <a:noAutofit/>
          </a:bodyPr>
          <a:lstStyle/>
          <a:p>
            <a:pPr marL="0" indent="0" algn="l">
              <a:buNone/>
            </a:pPr>
            <a:r>
              <a:rPr lang="en-US" sz="8800" i="1" dirty="0">
                <a:solidFill>
                  <a:srgbClr val="C00000"/>
                </a:solidFill>
                <a:effectLst>
                  <a:outerShdw blurRad="38100" dist="38100" dir="2700000" algn="tl">
                    <a:srgbClr val="000000">
                      <a:alpha val="43137"/>
                    </a:srgbClr>
                  </a:outerShdw>
                </a:effectLst>
              </a:rPr>
              <a:t>Repent: Luke 13:3</a:t>
            </a:r>
          </a:p>
        </p:txBody>
      </p:sp>
      <p:sp>
        <p:nvSpPr>
          <p:cNvPr id="54274" name="Rectangle 3"/>
          <p:cNvSpPr>
            <a:spLocks noGrp="1"/>
          </p:cNvSpPr>
          <p:nvPr>
            <p:ph type="body" idx="4294967295"/>
          </p:nvPr>
        </p:nvSpPr>
        <p:spPr>
          <a:xfrm>
            <a:off x="0" y="1447800"/>
            <a:ext cx="12268200" cy="5403272"/>
          </a:xfrm>
        </p:spPr>
        <p:txBody>
          <a:bodyPr>
            <a:normAutofit lnSpcReduction="10000"/>
          </a:bodyPr>
          <a:lstStyle/>
          <a:p>
            <a:pPr marL="0" indent="0">
              <a:buNone/>
            </a:pPr>
            <a:r>
              <a:rPr lang="en-US" sz="9600" i="1" dirty="0">
                <a:effectLst>
                  <a:outerShdw blurRad="38100" dist="38100" dir="2700000" algn="tl">
                    <a:srgbClr val="000000">
                      <a:alpha val="43137"/>
                    </a:srgbClr>
                  </a:outerShdw>
                </a:effectLst>
              </a:rPr>
              <a:t>I tell you, Nay: but, except ye repent, ye shall all likewise perish.</a:t>
            </a:r>
            <a:r>
              <a:rPr lang="en-US" sz="9600" i="1" dirty="0">
                <a:solidFill>
                  <a:srgbClr val="3333CC"/>
                </a:solidFill>
                <a:effectLst>
                  <a:outerShdw blurRad="38100" dist="38100" dir="2700000" algn="tl">
                    <a:srgbClr val="000000">
                      <a:alpha val="43137"/>
                    </a:srgbClr>
                  </a:outerShdw>
                </a:effectLst>
              </a:rPr>
              <a:t> </a:t>
            </a:r>
          </a:p>
        </p:txBody>
      </p:sp>
      <p:pic>
        <p:nvPicPr>
          <p:cNvPr id="54275" name="Picture 4" descr="MP900443601[1]"/>
          <p:cNvPicPr>
            <a:picLocks noChangeAspect="1" noChangeArrowheads="1"/>
          </p:cNvPicPr>
          <p:nvPr/>
        </p:nvPicPr>
        <p:blipFill>
          <a:blip r:embed="rId3"/>
          <a:srcRect/>
          <a:stretch>
            <a:fillRect/>
          </a:stretch>
        </p:blipFill>
        <p:spPr bwMode="auto">
          <a:xfrm>
            <a:off x="9671421" y="5181601"/>
            <a:ext cx="2520580" cy="1676400"/>
          </a:xfrm>
          <a:prstGeom prst="rect">
            <a:avLst/>
          </a:prstGeom>
          <a:noFill/>
          <a:ln w="9525">
            <a:noFill/>
            <a:miter lim="800000"/>
            <a:headEnd/>
            <a:tailEnd/>
          </a:ln>
        </p:spPr>
      </p:pic>
    </p:spTree>
    <p:extLst>
      <p:ext uri="{BB962C8B-B14F-4D97-AF65-F5344CB8AC3E}">
        <p14:creationId xmlns:p14="http://schemas.microsoft.com/office/powerpoint/2010/main" val="1544492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p:cNvSpPr>
          <p:nvPr>
            <p:ph type="title" idx="4294967295"/>
          </p:nvPr>
        </p:nvSpPr>
        <p:spPr bwMode="auto">
          <a:xfrm>
            <a:off x="0" y="0"/>
            <a:ext cx="12192000" cy="990600"/>
          </a:xfrm>
          <a:noFill/>
        </p:spPr>
        <p:txBody>
          <a:bodyPr vert="horz" wrap="square" lIns="91440" tIns="45720" rIns="91440" bIns="45720" numCol="1" rtlCol="0" anchor="t" anchorCtr="0" compatLnSpc="1">
            <a:prstTxWarp prst="textNoShape">
              <a:avLst/>
            </a:prstTxWarp>
            <a:normAutofit/>
          </a:bodyPr>
          <a:lstStyle/>
          <a:p>
            <a:pPr marL="0" indent="0" algn="l">
              <a:buNone/>
            </a:pPr>
            <a:r>
              <a:rPr lang="en-US" sz="5500" i="1" dirty="0">
                <a:solidFill>
                  <a:srgbClr val="C00000"/>
                </a:solidFill>
                <a:effectLst>
                  <a:outerShdw blurRad="38100" dist="38100" dir="2700000" algn="tl">
                    <a:srgbClr val="000000">
                      <a:alpha val="43137"/>
                    </a:srgbClr>
                  </a:outerShdw>
                </a:effectLst>
              </a:rPr>
              <a:t>Confess: Matthew 10:32-33</a:t>
            </a:r>
          </a:p>
        </p:txBody>
      </p:sp>
      <p:sp>
        <p:nvSpPr>
          <p:cNvPr id="55298" name="Rectangle 3"/>
          <p:cNvSpPr>
            <a:spLocks noGrp="1"/>
          </p:cNvSpPr>
          <p:nvPr>
            <p:ph type="body" idx="4294967295"/>
          </p:nvPr>
        </p:nvSpPr>
        <p:spPr>
          <a:xfrm>
            <a:off x="0" y="762000"/>
            <a:ext cx="12192000" cy="6096000"/>
          </a:xfrm>
        </p:spPr>
        <p:txBody>
          <a:bodyPr>
            <a:noAutofit/>
          </a:bodyPr>
          <a:lstStyle/>
          <a:p>
            <a:pPr marL="0" indent="0">
              <a:buNone/>
            </a:pPr>
            <a:r>
              <a:rPr lang="en-US" sz="5500" b="1" i="1" dirty="0">
                <a:hlinkClick r:id="rId3"/>
              </a:rPr>
              <a:t>32</a:t>
            </a:r>
            <a:r>
              <a:rPr lang="en-US" sz="5500" b="1" i="1" dirty="0"/>
              <a:t> </a:t>
            </a:r>
            <a:r>
              <a:rPr lang="en-US" sz="5500" i="1" dirty="0">
                <a:effectLst>
                  <a:outerShdw blurRad="38100" dist="38100" dir="2700000" algn="tl">
                    <a:srgbClr val="000000">
                      <a:alpha val="43137"/>
                    </a:srgbClr>
                  </a:outerShdw>
                </a:effectLst>
              </a:rPr>
              <a:t>Whosoever therefore shall confess me before men, him will I confess also before my Father which is in heaven.</a:t>
            </a:r>
            <a:r>
              <a:rPr lang="en-US" sz="5500" b="1" i="1" dirty="0">
                <a:effectLst>
                  <a:outerShdw blurRad="38100" dist="38100" dir="2700000" algn="tl">
                    <a:srgbClr val="000000">
                      <a:alpha val="43137"/>
                    </a:srgbClr>
                  </a:outerShdw>
                </a:effectLst>
              </a:rPr>
              <a:t> </a:t>
            </a:r>
          </a:p>
          <a:p>
            <a:pPr marL="0" indent="0">
              <a:buNone/>
            </a:pPr>
            <a:r>
              <a:rPr lang="en-US" sz="5500" b="1" i="1" dirty="0">
                <a:hlinkClick r:id="rId4"/>
              </a:rPr>
              <a:t>33</a:t>
            </a:r>
            <a:r>
              <a:rPr lang="en-US" sz="5500" b="1" i="1" dirty="0"/>
              <a:t> </a:t>
            </a:r>
            <a:r>
              <a:rPr lang="en-US" sz="5500" i="1" dirty="0">
                <a:effectLst>
                  <a:outerShdw blurRad="38100" dist="38100" dir="2700000" algn="tl">
                    <a:srgbClr val="000000">
                      <a:alpha val="43137"/>
                    </a:srgbClr>
                  </a:outerShdw>
                </a:effectLst>
              </a:rPr>
              <a:t>But whosoever shall deny me before men, him will I also deny before my Father which is in heaven. </a:t>
            </a:r>
          </a:p>
        </p:txBody>
      </p:sp>
      <p:pic>
        <p:nvPicPr>
          <p:cNvPr id="55299" name="Picture 4" descr="MP900443601[1]"/>
          <p:cNvPicPr>
            <a:picLocks noChangeAspect="1" noChangeArrowheads="1"/>
          </p:cNvPicPr>
          <p:nvPr/>
        </p:nvPicPr>
        <p:blipFill>
          <a:blip r:embed="rId5"/>
          <a:srcRect/>
          <a:stretch>
            <a:fillRect/>
          </a:stretch>
        </p:blipFill>
        <p:spPr bwMode="auto">
          <a:xfrm>
            <a:off x="10896600" y="-1"/>
            <a:ext cx="1295400" cy="862101"/>
          </a:xfrm>
          <a:prstGeom prst="rect">
            <a:avLst/>
          </a:prstGeom>
          <a:noFill/>
          <a:ln w="9525">
            <a:noFill/>
            <a:miter lim="800000"/>
            <a:headEnd/>
            <a:tailEnd/>
          </a:ln>
        </p:spPr>
      </p:pic>
    </p:spTree>
    <p:extLst>
      <p:ext uri="{BB962C8B-B14F-4D97-AF65-F5344CB8AC3E}">
        <p14:creationId xmlns:p14="http://schemas.microsoft.com/office/powerpoint/2010/main" val="24219912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p:cNvSpPr>
          <p:nvPr>
            <p:ph type="title" idx="4294967295"/>
          </p:nvPr>
        </p:nvSpPr>
        <p:spPr bwMode="auto">
          <a:xfrm>
            <a:off x="1" y="0"/>
            <a:ext cx="12223028" cy="1371600"/>
          </a:xfrm>
          <a:noFill/>
        </p:spPr>
        <p:txBody>
          <a:bodyPr vert="horz" wrap="square" lIns="91440" tIns="45720" rIns="91440" bIns="45720" numCol="1" rtlCol="0" anchor="t" anchorCtr="0" compatLnSpc="1">
            <a:prstTxWarp prst="textNoShape">
              <a:avLst/>
            </a:prstTxWarp>
            <a:noAutofit/>
          </a:bodyPr>
          <a:lstStyle/>
          <a:p>
            <a:pPr marL="0" indent="0" algn="l">
              <a:buNone/>
            </a:pPr>
            <a:r>
              <a:rPr lang="en-US" sz="8000" i="1" dirty="0">
                <a:solidFill>
                  <a:srgbClr val="C00000"/>
                </a:solidFill>
                <a:effectLst>
                  <a:outerShdw blurRad="38100" dist="38100" dir="2700000" algn="tl">
                    <a:srgbClr val="000000">
                      <a:alpha val="43137"/>
                    </a:srgbClr>
                  </a:outerShdw>
                </a:effectLst>
              </a:rPr>
              <a:t>Baptize: Acts 22:16</a:t>
            </a:r>
          </a:p>
        </p:txBody>
      </p:sp>
      <p:sp>
        <p:nvSpPr>
          <p:cNvPr id="56322" name="Rectangle 3"/>
          <p:cNvSpPr>
            <a:spLocks noGrp="1"/>
          </p:cNvSpPr>
          <p:nvPr>
            <p:ph type="body" idx="4294967295"/>
          </p:nvPr>
        </p:nvSpPr>
        <p:spPr>
          <a:xfrm>
            <a:off x="-1" y="1524000"/>
            <a:ext cx="12191999" cy="5334000"/>
          </a:xfrm>
        </p:spPr>
        <p:txBody>
          <a:bodyPr>
            <a:normAutofit/>
          </a:bodyPr>
          <a:lstStyle/>
          <a:p>
            <a:pPr marL="0" indent="0">
              <a:buNone/>
            </a:pPr>
            <a:r>
              <a:rPr lang="en-US" sz="7200" i="1" dirty="0">
                <a:effectLst>
                  <a:outerShdw blurRad="38100" dist="38100" dir="2700000" algn="tl">
                    <a:srgbClr val="000000">
                      <a:alpha val="43137"/>
                    </a:srgbClr>
                  </a:outerShdw>
                </a:effectLst>
              </a:rPr>
              <a:t>And now why </a:t>
            </a:r>
            <a:r>
              <a:rPr lang="en-US" sz="7200" i="1" dirty="0" err="1">
                <a:effectLst>
                  <a:outerShdw blurRad="38100" dist="38100" dir="2700000" algn="tl">
                    <a:srgbClr val="000000">
                      <a:alpha val="43137"/>
                    </a:srgbClr>
                  </a:outerShdw>
                </a:effectLst>
              </a:rPr>
              <a:t>tarriest</a:t>
            </a:r>
            <a:r>
              <a:rPr lang="en-US" sz="7200" i="1" dirty="0">
                <a:effectLst>
                  <a:outerShdw blurRad="38100" dist="38100" dir="2700000" algn="tl">
                    <a:srgbClr val="000000">
                      <a:alpha val="43137"/>
                    </a:srgbClr>
                  </a:outerShdw>
                </a:effectLst>
              </a:rPr>
              <a:t> thou? arise, and be baptized, and wash away thy sins, calling on the name of the Lord.</a:t>
            </a:r>
          </a:p>
        </p:txBody>
      </p:sp>
      <p:pic>
        <p:nvPicPr>
          <p:cNvPr id="56323" name="Picture 4" descr="MP900443601[1]"/>
          <p:cNvPicPr>
            <a:picLocks noChangeAspect="1" noChangeArrowheads="1"/>
          </p:cNvPicPr>
          <p:nvPr/>
        </p:nvPicPr>
        <p:blipFill>
          <a:blip r:embed="rId3"/>
          <a:srcRect/>
          <a:stretch>
            <a:fillRect/>
          </a:stretch>
        </p:blipFill>
        <p:spPr bwMode="auto">
          <a:xfrm>
            <a:off x="9933421" y="-10413"/>
            <a:ext cx="2289608" cy="1524133"/>
          </a:xfrm>
          <a:prstGeom prst="rect">
            <a:avLst/>
          </a:prstGeom>
          <a:noFill/>
          <a:ln w="9525">
            <a:noFill/>
            <a:miter lim="800000"/>
            <a:headEnd/>
            <a:tailEnd/>
          </a:ln>
        </p:spPr>
      </p:pic>
      <p:pic>
        <p:nvPicPr>
          <p:cNvPr id="56324" name="Picture 2" descr="C:\Users\Fain\AppData\Local\Microsoft\Windows\Temporary Internet Files\Content.IE5\RW2PWPFG\MC900057792[1].wmf"/>
          <p:cNvPicPr>
            <a:picLocks noChangeAspect="1" noChangeArrowheads="1"/>
          </p:cNvPicPr>
          <p:nvPr/>
        </p:nvPicPr>
        <p:blipFill>
          <a:blip r:embed="rId4"/>
          <a:srcRect/>
          <a:stretch>
            <a:fillRect/>
          </a:stretch>
        </p:blipFill>
        <p:spPr bwMode="auto">
          <a:xfrm>
            <a:off x="9933421" y="4899025"/>
            <a:ext cx="2227262" cy="1936750"/>
          </a:xfrm>
          <a:prstGeom prst="rect">
            <a:avLst/>
          </a:prstGeom>
          <a:noFill/>
          <a:ln w="9525">
            <a:noFill/>
            <a:miter lim="800000"/>
            <a:headEnd/>
            <a:tailEnd/>
          </a:ln>
        </p:spPr>
      </p:pic>
    </p:spTree>
    <p:extLst>
      <p:ext uri="{BB962C8B-B14F-4D97-AF65-F5344CB8AC3E}">
        <p14:creationId xmlns:p14="http://schemas.microsoft.com/office/powerpoint/2010/main" val="13687847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166F-44B2-7AE0-D675-253FEBCD5F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42E3E7-7F76-33B2-F26C-DCF573BE616D}"/>
              </a:ext>
            </a:extLst>
          </p:cNvPr>
          <p:cNvSpPr>
            <a:spLocks noGrp="1"/>
          </p:cNvSpPr>
          <p:nvPr>
            <p:ph type="title"/>
          </p:nvPr>
        </p:nvSpPr>
        <p:spPr>
          <a:xfrm>
            <a:off x="0" y="-8390"/>
            <a:ext cx="12192000" cy="1151389"/>
          </a:xfrm>
        </p:spPr>
        <p:txBody>
          <a:bodyPr>
            <a:noAutofit/>
          </a:bodyPr>
          <a:lstStyle/>
          <a:p>
            <a:pPr marL="0" indent="0" algn="ctr">
              <a:buNone/>
            </a:pPr>
            <a:r>
              <a:rPr lang="en-US" sz="6500" i="1" dirty="0">
                <a:solidFill>
                  <a:srgbClr val="A31D6A"/>
                </a:solidFill>
                <a:effectLst>
                  <a:outerShdw blurRad="38100" dist="38100" dir="2700000" algn="tl">
                    <a:srgbClr val="000000">
                      <a:alpha val="43137"/>
                    </a:srgbClr>
                  </a:outerShdw>
                </a:effectLst>
                <a:latin typeface="Trebuchet MS"/>
              </a:rPr>
              <a:t>II Corinthians 9:1-15 (NLT)</a:t>
            </a:r>
            <a:endParaRPr lang="en-US" sz="6500" i="1" dirty="0">
              <a:solidFill>
                <a:srgbClr val="A31D6A"/>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7F7EC0D-A4D3-9BA2-244A-6371C2997111}"/>
              </a:ext>
            </a:extLst>
          </p:cNvPr>
          <p:cNvSpPr>
            <a:spLocks noGrp="1"/>
          </p:cNvSpPr>
          <p:nvPr>
            <p:ph sz="quarter" idx="13"/>
          </p:nvPr>
        </p:nvSpPr>
        <p:spPr>
          <a:xfrm>
            <a:off x="0" y="1066800"/>
            <a:ext cx="12192000" cy="5791201"/>
          </a:xfrm>
        </p:spPr>
        <p:txBody>
          <a:bodyPr>
            <a:noAutofit/>
          </a:bodyPr>
          <a:lstStyle/>
          <a:p>
            <a:pPr marL="45720" indent="0">
              <a:buNone/>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5</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 So I thought I should send these brothers ahead of me to make sure the gift you promised is ready. But I want it to be a willing gift, not one given grudgingly. </a:t>
            </a:r>
            <a:endParaRPr lang="en-US" sz="4800" dirty="0"/>
          </a:p>
        </p:txBody>
      </p:sp>
    </p:spTree>
    <p:extLst>
      <p:ext uri="{BB962C8B-B14F-4D97-AF65-F5344CB8AC3E}">
        <p14:creationId xmlns:p14="http://schemas.microsoft.com/office/powerpoint/2010/main" val="3202052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D4CE1-6654-57C8-D2E6-509BDBADD1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734836-F31E-E2CC-23FC-5752DC6A9D73}"/>
              </a:ext>
            </a:extLst>
          </p:cNvPr>
          <p:cNvSpPr>
            <a:spLocks noGrp="1"/>
          </p:cNvSpPr>
          <p:nvPr>
            <p:ph type="title"/>
          </p:nvPr>
        </p:nvSpPr>
        <p:spPr>
          <a:xfrm>
            <a:off x="0" y="-8390"/>
            <a:ext cx="12192000" cy="1151389"/>
          </a:xfrm>
        </p:spPr>
        <p:txBody>
          <a:bodyPr>
            <a:noAutofit/>
          </a:bodyPr>
          <a:lstStyle/>
          <a:p>
            <a:pPr marL="0" indent="0" algn="ctr">
              <a:buNone/>
            </a:pPr>
            <a:r>
              <a:rPr lang="en-US" sz="6500" i="1" dirty="0">
                <a:solidFill>
                  <a:srgbClr val="A31D6A"/>
                </a:solidFill>
                <a:effectLst>
                  <a:outerShdw blurRad="38100" dist="38100" dir="2700000" algn="tl">
                    <a:srgbClr val="000000">
                      <a:alpha val="43137"/>
                    </a:srgbClr>
                  </a:outerShdw>
                </a:effectLst>
                <a:latin typeface="Trebuchet MS"/>
              </a:rPr>
              <a:t>II Corinthians 9:1-15 (NLT)</a:t>
            </a:r>
            <a:endParaRPr lang="en-US" sz="6500" i="1" dirty="0">
              <a:solidFill>
                <a:srgbClr val="A31D6A"/>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CD812A0-5371-0B9B-0B31-2597BA8C7820}"/>
              </a:ext>
            </a:extLst>
          </p:cNvPr>
          <p:cNvSpPr>
            <a:spLocks noGrp="1"/>
          </p:cNvSpPr>
          <p:nvPr>
            <p:ph sz="quarter" idx="13"/>
          </p:nvPr>
        </p:nvSpPr>
        <p:spPr>
          <a:xfrm>
            <a:off x="0" y="1066800"/>
            <a:ext cx="12192000" cy="5791201"/>
          </a:xfrm>
        </p:spPr>
        <p:txBody>
          <a:bodyPr>
            <a:noAutofit/>
          </a:bodyPr>
          <a:lstStyle/>
          <a:p>
            <a:pPr marL="45720" indent="0">
              <a:buNone/>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6</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 Remember this—a farmer who plants only a few seeds will get a small crop.</a:t>
            </a:r>
            <a:r>
              <a:rPr lang="en-US" sz="5400" dirty="0">
                <a:solidFill>
                  <a:prstClr val="black">
                    <a:lumMod val="75000"/>
                    <a:lumOff val="25000"/>
                  </a:prstClr>
                </a:solidFill>
                <a:ea typeface="Calibri" panose="020F0502020204030204" pitchFamily="34" charset="0"/>
                <a:cs typeface="Times New Roman" panose="02020603050405020304" pitchFamily="18" charset="0"/>
              </a:rPr>
              <a:t> But the one who plants generously will get a generous crop. </a:t>
            </a:r>
            <a:r>
              <a:rPr lang="en-US" sz="5400" b="1" baseline="30000" dirty="0">
                <a:solidFill>
                  <a:prstClr val="black">
                    <a:lumMod val="75000"/>
                    <a:lumOff val="25000"/>
                  </a:prstClr>
                </a:solidFill>
                <a:ea typeface="Calibri" panose="020F0502020204030204" pitchFamily="34" charset="0"/>
                <a:cs typeface="Times New Roman" panose="02020603050405020304" pitchFamily="18" charset="0"/>
              </a:rPr>
              <a:t>7</a:t>
            </a:r>
            <a:r>
              <a:rPr lang="en-US" sz="5400" dirty="0">
                <a:solidFill>
                  <a:prstClr val="black">
                    <a:lumMod val="75000"/>
                    <a:lumOff val="25000"/>
                  </a:prstClr>
                </a:solidFill>
                <a:ea typeface="Calibri" panose="020F0502020204030204" pitchFamily="34" charset="0"/>
                <a:cs typeface="Times New Roman" panose="02020603050405020304" pitchFamily="18" charset="0"/>
              </a:rPr>
              <a:t> You must each decide in your heart how much to give.                </a:t>
            </a:r>
          </a:p>
          <a:p>
            <a:pPr marL="45720" indent="0">
              <a:buNone/>
            </a:pP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 </a:t>
            </a:r>
            <a:endParaRPr lang="en-US" sz="4800" dirty="0"/>
          </a:p>
        </p:txBody>
      </p:sp>
    </p:spTree>
    <p:extLst>
      <p:ext uri="{BB962C8B-B14F-4D97-AF65-F5344CB8AC3E}">
        <p14:creationId xmlns:p14="http://schemas.microsoft.com/office/powerpoint/2010/main" val="3895134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24C5C-2286-9486-A12A-E45AA526C1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38EF87-E7D3-0316-DC65-F0C1AE818CEC}"/>
              </a:ext>
            </a:extLst>
          </p:cNvPr>
          <p:cNvSpPr>
            <a:spLocks noGrp="1"/>
          </p:cNvSpPr>
          <p:nvPr>
            <p:ph type="title"/>
          </p:nvPr>
        </p:nvSpPr>
        <p:spPr>
          <a:xfrm>
            <a:off x="0" y="-8390"/>
            <a:ext cx="12192000" cy="1151389"/>
          </a:xfrm>
        </p:spPr>
        <p:txBody>
          <a:bodyPr>
            <a:noAutofit/>
          </a:bodyPr>
          <a:lstStyle/>
          <a:p>
            <a:pPr marL="0" indent="0" algn="ctr">
              <a:buNone/>
            </a:pPr>
            <a:r>
              <a:rPr lang="en-US" sz="6500" i="1" dirty="0">
                <a:solidFill>
                  <a:srgbClr val="A31D6A"/>
                </a:solidFill>
                <a:effectLst>
                  <a:outerShdw blurRad="38100" dist="38100" dir="2700000" algn="tl">
                    <a:srgbClr val="000000">
                      <a:alpha val="43137"/>
                    </a:srgbClr>
                  </a:outerShdw>
                </a:effectLst>
                <a:latin typeface="Trebuchet MS"/>
              </a:rPr>
              <a:t>II Corinthians 9:1-15 (NLT)</a:t>
            </a:r>
            <a:endParaRPr lang="en-US" sz="6500" i="1" dirty="0">
              <a:solidFill>
                <a:srgbClr val="A31D6A"/>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636EDC4D-661B-4A48-5D5C-A7F1DF1C3CD5}"/>
              </a:ext>
            </a:extLst>
          </p:cNvPr>
          <p:cNvSpPr>
            <a:spLocks noGrp="1"/>
          </p:cNvSpPr>
          <p:nvPr>
            <p:ph sz="quarter" idx="13"/>
          </p:nvPr>
        </p:nvSpPr>
        <p:spPr>
          <a:xfrm>
            <a:off x="0" y="838200"/>
            <a:ext cx="12192000" cy="6019801"/>
          </a:xfrm>
        </p:spPr>
        <p:txBody>
          <a:bodyPr>
            <a:noAutofit/>
          </a:bodyPr>
          <a:lstStyle/>
          <a:p>
            <a:pPr marL="45720" marR="0" lvl="0" indent="0" algn="l" defTabSz="914400" rtl="0" eaLnBrk="1" fontAlgn="auto" latinLnBrk="0" hangingPunct="1">
              <a:lnSpc>
                <a:spcPct val="100000"/>
              </a:lnSpc>
              <a:spcBef>
                <a:spcPct val="20000"/>
              </a:spcBef>
              <a:spcAft>
                <a:spcPts val="300"/>
              </a:spcAft>
              <a:buClr>
                <a:srgbClr val="A379BB">
                  <a:lumMod val="75000"/>
                </a:srgbClr>
              </a:buClr>
              <a:buSzPct val="130000"/>
              <a:buFont typeface="Georgia" pitchFamily="18" charset="0"/>
              <a:buNone/>
              <a:tabLst/>
              <a:defRPr/>
            </a:pP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And don't give reluctantly or in response to pressure. "For God loves a person who gives cheerfully."       </a:t>
            </a:r>
          </a:p>
          <a:p>
            <a:pPr marL="45720" marR="0" lvl="0" indent="0" algn="l" defTabSz="914400" rtl="0" eaLnBrk="1" fontAlgn="auto" latinLnBrk="0" hangingPunct="1">
              <a:lnSpc>
                <a:spcPct val="100000"/>
              </a:lnSpc>
              <a:spcBef>
                <a:spcPct val="20000"/>
              </a:spcBef>
              <a:spcAft>
                <a:spcPts val="300"/>
              </a:spcAft>
              <a:buClr>
                <a:srgbClr val="A379BB">
                  <a:lumMod val="75000"/>
                </a:srgbClr>
              </a:buClr>
              <a:buSzPct val="130000"/>
              <a:buFont typeface="Georgia" pitchFamily="18" charset="0"/>
              <a:buNone/>
              <a:tabLst/>
              <a:defRPr/>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8</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 And God will generously provide all you need. Then you will always have everything you need and plenty left over to share with others. </a:t>
            </a:r>
          </a:p>
        </p:txBody>
      </p:sp>
    </p:spTree>
    <p:extLst>
      <p:ext uri="{BB962C8B-B14F-4D97-AF65-F5344CB8AC3E}">
        <p14:creationId xmlns:p14="http://schemas.microsoft.com/office/powerpoint/2010/main" val="957289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FF2E6-AC55-7C87-ABF8-9E8B986179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9BA907-5C72-9F21-A4F8-F48773A0BC21}"/>
              </a:ext>
            </a:extLst>
          </p:cNvPr>
          <p:cNvSpPr>
            <a:spLocks noGrp="1"/>
          </p:cNvSpPr>
          <p:nvPr>
            <p:ph type="title"/>
          </p:nvPr>
        </p:nvSpPr>
        <p:spPr>
          <a:xfrm>
            <a:off x="0" y="-8389"/>
            <a:ext cx="12192000" cy="998990"/>
          </a:xfrm>
        </p:spPr>
        <p:txBody>
          <a:bodyPr>
            <a:noAutofit/>
          </a:bodyPr>
          <a:lstStyle/>
          <a:p>
            <a:pPr marL="0" indent="0" algn="ctr">
              <a:buNone/>
            </a:pPr>
            <a:r>
              <a:rPr lang="en-US" sz="6500" i="1" dirty="0">
                <a:solidFill>
                  <a:srgbClr val="A31D6A"/>
                </a:solidFill>
                <a:effectLst>
                  <a:outerShdw blurRad="38100" dist="38100" dir="2700000" algn="tl">
                    <a:srgbClr val="000000">
                      <a:alpha val="43137"/>
                    </a:srgbClr>
                  </a:outerShdw>
                </a:effectLst>
                <a:latin typeface="Trebuchet MS"/>
              </a:rPr>
              <a:t>II Corinthians 9:1-15 (NLT)</a:t>
            </a:r>
            <a:endParaRPr lang="en-US" sz="6500" i="1" dirty="0">
              <a:solidFill>
                <a:srgbClr val="A31D6A"/>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B7E6F6BE-6519-2264-A853-F5DCCA8CF24F}"/>
              </a:ext>
            </a:extLst>
          </p:cNvPr>
          <p:cNvSpPr>
            <a:spLocks noGrp="1"/>
          </p:cNvSpPr>
          <p:nvPr>
            <p:ph sz="quarter" idx="13"/>
          </p:nvPr>
        </p:nvSpPr>
        <p:spPr>
          <a:xfrm>
            <a:off x="0" y="990601"/>
            <a:ext cx="12192000" cy="5867400"/>
          </a:xfrm>
        </p:spPr>
        <p:txBody>
          <a:bodyPr>
            <a:noAutofit/>
          </a:bodyPr>
          <a:lstStyle/>
          <a:p>
            <a:pPr marL="45720" indent="0">
              <a:buNone/>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9</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 As the Scriptures say, "They share freely and give generously to the poor. Their good deeds will be remembered forever." </a:t>
            </a:r>
          </a:p>
          <a:p>
            <a:pPr marL="45720" indent="0">
              <a:buNone/>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10</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 For God is the one who provides seed for the farmer and then bread to eat.  </a:t>
            </a:r>
            <a:endParaRPr lang="en-US" sz="4800" dirty="0"/>
          </a:p>
        </p:txBody>
      </p:sp>
    </p:spTree>
    <p:extLst>
      <p:ext uri="{BB962C8B-B14F-4D97-AF65-F5344CB8AC3E}">
        <p14:creationId xmlns:p14="http://schemas.microsoft.com/office/powerpoint/2010/main" val="2143904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8B8DB-EAFB-08EF-71C8-06AA93A4C5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C80AAE-5736-623D-34D1-1FCF791C33D5}"/>
              </a:ext>
            </a:extLst>
          </p:cNvPr>
          <p:cNvSpPr>
            <a:spLocks noGrp="1"/>
          </p:cNvSpPr>
          <p:nvPr>
            <p:ph type="title"/>
          </p:nvPr>
        </p:nvSpPr>
        <p:spPr>
          <a:xfrm>
            <a:off x="0" y="-8390"/>
            <a:ext cx="12192000" cy="1151389"/>
          </a:xfrm>
        </p:spPr>
        <p:txBody>
          <a:bodyPr>
            <a:noAutofit/>
          </a:bodyPr>
          <a:lstStyle/>
          <a:p>
            <a:pPr marL="0" indent="0" algn="ctr">
              <a:buNone/>
            </a:pPr>
            <a:r>
              <a:rPr lang="en-US" sz="6500" i="1" dirty="0">
                <a:solidFill>
                  <a:srgbClr val="A31D6A"/>
                </a:solidFill>
                <a:effectLst>
                  <a:outerShdw blurRad="38100" dist="38100" dir="2700000" algn="tl">
                    <a:srgbClr val="000000">
                      <a:alpha val="43137"/>
                    </a:srgbClr>
                  </a:outerShdw>
                </a:effectLst>
                <a:latin typeface="Trebuchet MS"/>
              </a:rPr>
              <a:t>II Corinthians 9:1-15 (NLT)</a:t>
            </a:r>
            <a:endParaRPr lang="en-US" sz="6500" i="1" dirty="0">
              <a:solidFill>
                <a:srgbClr val="A31D6A"/>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9999E83D-6F0F-F46C-4240-1194FCAB9660}"/>
              </a:ext>
            </a:extLst>
          </p:cNvPr>
          <p:cNvSpPr>
            <a:spLocks noGrp="1"/>
          </p:cNvSpPr>
          <p:nvPr>
            <p:ph sz="quarter" idx="13"/>
          </p:nvPr>
        </p:nvSpPr>
        <p:spPr>
          <a:xfrm>
            <a:off x="0" y="990600"/>
            <a:ext cx="12192000" cy="5867401"/>
          </a:xfrm>
        </p:spPr>
        <p:txBody>
          <a:bodyPr>
            <a:noAutofit/>
          </a:bodyPr>
          <a:lstStyle/>
          <a:p>
            <a:pPr marL="45720" indent="0">
              <a:buNone/>
            </a:pP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Calibri" panose="020F0502020204030204" pitchFamily="34" charset="0"/>
                <a:cs typeface="Times New Roman" panose="02020603050405020304" pitchFamily="18" charset="0"/>
              </a:rPr>
              <a:t>In the same way, he will provide and increase your resources and then produce a great harvest of generosity in you. </a:t>
            </a:r>
            <a:endParaRPr lang="en-US" sz="4800" dirty="0"/>
          </a:p>
        </p:txBody>
      </p:sp>
    </p:spTree>
    <p:extLst>
      <p:ext uri="{BB962C8B-B14F-4D97-AF65-F5344CB8AC3E}">
        <p14:creationId xmlns:p14="http://schemas.microsoft.com/office/powerpoint/2010/main" val="2469893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Slipstream">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extLst>
    <a:ext uri="{05A4C25C-085E-4340-85A3-A5531E510DB2}">
      <thm15:themeFamily xmlns:thm15="http://schemas.microsoft.com/office/thememl/2012/main" name="Presentation1" id="{A5807EA4-D798-4346-93B5-076BD118FC1E}" vid="{4509C512-854D-408D-A12C-B140865DE0B0}"/>
    </a:ext>
  </a:extLst>
</a:theme>
</file>

<file path=ppt/theme/theme2.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themeOverride>
</file>

<file path=ppt/theme/themeOverride2.xml><?xml version="1.0" encoding="utf-8"?>
<a:themeOverride xmlns:a="http://schemas.openxmlformats.org/drawingml/2006/main">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themeOverride>
</file>

<file path=ppt/theme/themeOverride3.xml><?xml version="1.0" encoding="utf-8"?>
<a:themeOverride xmlns:a="http://schemas.openxmlformats.org/drawingml/2006/main">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themeOverride>
</file>

<file path=ppt/theme/themeOverride4.xml><?xml version="1.0" encoding="utf-8"?>
<a:themeOverride xmlns:a="http://schemas.openxmlformats.org/drawingml/2006/main">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docProps/app.xml><?xml version="1.0" encoding="utf-8"?>
<Properties xmlns="http://schemas.openxmlformats.org/officeDocument/2006/extended-properties" xmlns:vt="http://schemas.openxmlformats.org/officeDocument/2006/docPropsVTypes">
  <Template>Sermon Template Rev</Template>
  <TotalTime>3826</TotalTime>
  <Words>1652</Words>
  <Application>Microsoft Office PowerPoint</Application>
  <PresentationFormat>Widescreen</PresentationFormat>
  <Paragraphs>144</Paragraphs>
  <Slides>45</Slides>
  <Notes>13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45</vt:i4>
      </vt:variant>
    </vt:vector>
  </HeadingPairs>
  <TitlesOfParts>
    <vt:vector size="60" baseType="lpstr">
      <vt:lpstr>Aptos</vt:lpstr>
      <vt:lpstr>Arial</vt:lpstr>
      <vt:lpstr>Bahnschrift</vt:lpstr>
      <vt:lpstr>Broadway</vt:lpstr>
      <vt:lpstr>Brush Script MT</vt:lpstr>
      <vt:lpstr>Calibri</vt:lpstr>
      <vt:lpstr>Franklin Gothic Medium</vt:lpstr>
      <vt:lpstr>Georgia</vt:lpstr>
      <vt:lpstr>Grandview Display</vt:lpstr>
      <vt:lpstr>Impact</vt:lpstr>
      <vt:lpstr>Times New Roman</vt:lpstr>
      <vt:lpstr>Trebuchet MS</vt:lpstr>
      <vt:lpstr>Wingdings</vt:lpstr>
      <vt:lpstr>Slipstream</vt:lpstr>
      <vt:lpstr>DashVTI</vt:lpstr>
      <vt:lpstr>The Gift Too Wonderful for Words!</vt:lpstr>
      <vt:lpstr>II Corinthians 9:1-15 (NLT)</vt:lpstr>
      <vt:lpstr>II Corinthians 9:1-15 (NLT)</vt:lpstr>
      <vt:lpstr>II Corinthians 9:1-15 (NLT)</vt:lpstr>
      <vt:lpstr>II Corinthians 9:1-15 (NLT)</vt:lpstr>
      <vt:lpstr>II Corinthians 9:1-15 (NLT)</vt:lpstr>
      <vt:lpstr>II Corinthians 9:1-15 (NLT)</vt:lpstr>
      <vt:lpstr>II Corinthians 9:1-15 (NLT)</vt:lpstr>
      <vt:lpstr>II Corinthians 9:1-15 (NLT)</vt:lpstr>
      <vt:lpstr>II Corinthians 9:1-15 (NLT)</vt:lpstr>
      <vt:lpstr>II Corinthians 9:1-15 (NLT)</vt:lpstr>
      <vt:lpstr>II Corinthians 9:1-15 (NLT)</vt:lpstr>
      <vt:lpstr>II Corinthians 9:1-15 (NLT)</vt:lpstr>
      <vt:lpstr>The gift </vt:lpstr>
      <vt:lpstr>African Family Resource International (A.F.R.I.)</vt:lpstr>
      <vt:lpstr>Matthew 4:23-25 (NAS)</vt:lpstr>
      <vt:lpstr>Matthew 4:23-25 (NAS)</vt:lpstr>
      <vt:lpstr>Matthew 4:23-25 (NAS)</vt:lpstr>
      <vt:lpstr>PowerPoint Presentation</vt:lpstr>
      <vt:lpstr>PowerPoint Presentation</vt:lpstr>
      <vt:lpstr>PowerPoint Presentation</vt:lpstr>
      <vt:lpstr>PowerPoint Presentation</vt:lpstr>
      <vt:lpstr>PowerPoint Presentation</vt:lpstr>
      <vt:lpstr>Guyana Missions For Christ</vt:lpstr>
      <vt:lpstr>Matthew 28:18-20 (KJV)</vt:lpstr>
      <vt:lpstr>Matthew 28:18-20 (KJV)</vt:lpstr>
      <vt:lpstr>Matthew 28:18-20 (KJV)</vt:lpstr>
      <vt:lpstr>PowerPoint Presentation</vt:lpstr>
      <vt:lpstr>PREACHING &amp; BIBLICAL STUDIES</vt:lpstr>
      <vt:lpstr>Expansions In Progress</vt:lpstr>
      <vt:lpstr>Average Support</vt:lpstr>
      <vt:lpstr>Skip–A–Meal</vt:lpstr>
      <vt:lpstr>Acts 1:6-8 (NKJV)</vt:lpstr>
      <vt:lpstr>Acts 1:6-8 (NKJV)</vt:lpstr>
      <vt:lpstr>Acts 1:6-8 (NKJV)</vt:lpstr>
      <vt:lpstr>Preaching &amp; Teaching Across 25 Countries</vt:lpstr>
      <vt:lpstr>Providing Bibles, Song Books, Clothing &amp; Food</vt:lpstr>
      <vt:lpstr>Baptisms &amp; Restorations</vt:lpstr>
      <vt:lpstr>PowerPoint Presentation</vt:lpstr>
      <vt:lpstr> …that Christ died for our sins according to the scriptures; And that he was buried, and that he rose again the third day according to the scriptures:</vt:lpstr>
      <vt:lpstr>Hear: Romans 10:17</vt:lpstr>
      <vt:lpstr>Believe: Hebrews 11:6</vt:lpstr>
      <vt:lpstr>Repent: Luke 13:3</vt:lpstr>
      <vt:lpstr>Confess: Matthew 10:32-33</vt:lpstr>
      <vt:lpstr>Baptize: Acts 22:16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Stuart Fain</dc:creator>
  <cp:lastModifiedBy>Stuart Fain</cp:lastModifiedBy>
  <cp:revision>5</cp:revision>
  <dcterms:created xsi:type="dcterms:W3CDTF">2024-12-06T19:43:07Z</dcterms:created>
  <dcterms:modified xsi:type="dcterms:W3CDTF">2025-10-19T14:30:49Z</dcterms:modified>
</cp:coreProperties>
</file>